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8"/>
  </p:notesMasterIdLst>
  <p:sldIdLst>
    <p:sldId id="473" r:id="rId2"/>
    <p:sldId id="474" r:id="rId3"/>
    <p:sldId id="486" r:id="rId4"/>
    <p:sldId id="478" r:id="rId5"/>
    <p:sldId id="479" r:id="rId6"/>
    <p:sldId id="480" r:id="rId7"/>
    <p:sldId id="491" r:id="rId8"/>
    <p:sldId id="489" r:id="rId9"/>
    <p:sldId id="490" r:id="rId10"/>
    <p:sldId id="429" r:id="rId11"/>
    <p:sldId id="504" r:id="rId12"/>
    <p:sldId id="492" r:id="rId13"/>
    <p:sldId id="501" r:id="rId14"/>
    <p:sldId id="503" r:id="rId15"/>
    <p:sldId id="498" r:id="rId16"/>
    <p:sldId id="488" r:id="rId17"/>
  </p:sldIdLst>
  <p:sldSz cx="9144000" cy="5143500" type="screen16x9"/>
  <p:notesSz cx="6858000" cy="9144000"/>
  <p:embeddedFontLst>
    <p:embeddedFont>
      <p:font typeface="Orly's Font 2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2" autoAdjust="0"/>
    <p:restoredTop sz="92895" autoAdjust="0"/>
  </p:normalViewPr>
  <p:slideViewPr>
    <p:cSldViewPr>
      <p:cViewPr>
        <p:scale>
          <a:sx n="43" d="100"/>
          <a:sy n="43" d="100"/>
        </p:scale>
        <p:origin x="-72" y="-76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0:08.791"/>
    </inkml:context>
    <inkml:brush xml:id="br0">
      <inkml:brushProperty name="width" value="0.21167" units="cm"/>
      <inkml:brushProperty name="height" value="0.21167" units="cm"/>
      <inkml:brushProperty name="color" value="#FAE1D2"/>
      <inkml:brushProperty name="fitToCurve" value="1"/>
    </inkml:brush>
  </inkml:definitions>
  <inkml:trace contextRef="#ctx0" brushRef="#br0">34-1 381,'-7'0'31,"-15"0"-25,17 0-11,5 0-40,0 0-92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2:32.055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 contextRef="#ctx0" brushRef="#br0">-2-3 450,'-3'13'25,"-10"-10"45,13-3-7,0 0-15,0 0-17,0 0-36,0 0-21,0 0-44,0 0-80,16 0-140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2:32.256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 contextRef="#ctx0" brushRef="#br0">37-4 189,'-11'0'327,"-7"0"-265,9 0 28,5 0-46,1 0-7,3 0-22,0 0-16,0 0-7,0 0-11,0 0-14,0 0-10,0 0-16,0 0-32,3 0-9,17 0-65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33:24.191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 contextRef="#ctx0" brushRef="#br0">-4807-2255 49,'0'0'277,"0"0"-238,0 0 9,0 0-4,0-7-15,0 4-10,0 3-7,0 0-6,-3 0-4,3 0-3,0 0 0,0 0-5,-3 0-3,3 0-2,-2 0-12,2 0-22,0 0-24,0 0-15,0 0-8,-8 0-92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23T02:59:52.625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23T02:59:54.375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1015-3367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5.xml"/><Relationship Id="rId3" Type="http://schemas.openxmlformats.org/officeDocument/2006/relationships/image" Target="../media/image2.png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customXml" Target="../ink/ink4.xml"/><Relationship Id="rId5" Type="http://schemas.openxmlformats.org/officeDocument/2006/relationships/image" Target="../media/image2.emf"/><Relationship Id="rId15" Type="http://schemas.openxmlformats.org/officeDocument/2006/relationships/customXml" Target="../ink/ink6.xml"/><Relationship Id="rId10" Type="http://schemas.openxmlformats.org/officeDocument/2006/relationships/image" Target="../media/image5.emf"/><Relationship Id="rId4" Type="http://schemas.openxmlformats.org/officeDocument/2006/relationships/customXml" Target="../ink/ink1.xml"/><Relationship Id="rId9" Type="http://schemas.openxmlformats.org/officeDocument/2006/relationships/customXml" Target="../ink/ink3.xml"/><Relationship Id="rId1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00" y="2028890"/>
            <a:ext cx="2819400" cy="271272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39" name="Ink 1138"/>
              <p14:cNvContentPartPr/>
              <p14:nvPr/>
            </p14:nvContentPartPr>
            <p14:xfrm>
              <a:off x="9956220" y="2836680"/>
              <a:ext cx="12600" cy="0"/>
            </p14:xfrm>
          </p:contentPart>
        </mc:Choice>
        <mc:Fallback xmlns="">
          <p:pic>
            <p:nvPicPr>
              <p:cNvPr id="1139" name="Ink 113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260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89" name="Ink 1188"/>
              <p14:cNvContentPartPr/>
              <p14:nvPr/>
            </p14:nvContentPartPr>
            <p14:xfrm>
              <a:off x="9586860" y="3978600"/>
              <a:ext cx="0" cy="0"/>
            </p14:xfrm>
          </p:contentPart>
        </mc:Choice>
        <mc:Fallback xmlns="">
          <p:pic>
            <p:nvPicPr>
              <p:cNvPr id="1189" name="Ink 118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90" name="Ink 1189"/>
              <p14:cNvContentPartPr/>
              <p14:nvPr/>
            </p14:nvContentPartPr>
            <p14:xfrm>
              <a:off x="9770820" y="4094160"/>
              <a:ext cx="12240" cy="0"/>
            </p14:xfrm>
          </p:contentPart>
        </mc:Choice>
        <mc:Fallback xmlns="">
          <p:pic>
            <p:nvPicPr>
              <p:cNvPr id="1190" name="Ink 1189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1224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23" name="Ink 1222"/>
              <p14:cNvContentPartPr/>
              <p14:nvPr/>
            </p14:nvContentPartPr>
            <p14:xfrm>
              <a:off x="8059020" y="1476240"/>
              <a:ext cx="5400" cy="3960"/>
            </p14:xfrm>
          </p:contentPart>
        </mc:Choice>
        <mc:Fallback xmlns="">
          <p:pic>
            <p:nvPicPr>
              <p:cNvPr id="1223" name="Ink 122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055549" y="1469760"/>
                <a:ext cx="15814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25" name="Ink 1224"/>
              <p14:cNvContentPartPr/>
              <p14:nvPr/>
            </p14:nvContentPartPr>
            <p14:xfrm>
              <a:off x="4940340" y="2959080"/>
              <a:ext cx="360" cy="360"/>
            </p14:xfrm>
          </p:contentPart>
        </mc:Choice>
        <mc:Fallback xmlns="">
          <p:pic>
            <p:nvPicPr>
              <p:cNvPr id="1225" name="Ink 122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925220" y="2943960"/>
                <a:ext cx="3060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45" name="Ink 1244"/>
              <p14:cNvContentPartPr/>
              <p14:nvPr/>
            </p14:nvContentPartPr>
            <p14:xfrm>
              <a:off x="10159620" y="1079520"/>
              <a:ext cx="720" cy="360"/>
            </p14:xfrm>
          </p:contentPart>
        </mc:Choice>
        <mc:Fallback xmlns="">
          <p:pic>
            <p:nvPicPr>
              <p:cNvPr id="1245" name="Ink 124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29380" y="1064400"/>
                <a:ext cx="61200" cy="306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1371600" y="394037"/>
            <a:ext cx="60719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does place value help me to compare numbers? 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08" name="Cloud Callout 607"/>
          <p:cNvSpPr/>
          <p:nvPr/>
        </p:nvSpPr>
        <p:spPr>
          <a:xfrm>
            <a:off x="2499024" y="1319659"/>
            <a:ext cx="2873076" cy="1717489"/>
          </a:xfrm>
          <a:prstGeom prst="cloudCallout">
            <a:avLst>
              <a:gd name="adj1" fmla="val -40777"/>
              <a:gd name="adj2" fmla="val 5524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2421086" y="1472800"/>
            <a:ext cx="274320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Are these numbers more or less than 456?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34" name="Text Placeholder 3"/>
          <p:cNvSpPr txBox="1">
            <a:spLocks/>
          </p:cNvSpPr>
          <p:nvPr/>
        </p:nvSpPr>
        <p:spPr bwMode="auto">
          <a:xfrm>
            <a:off x="4139768" y="3807832"/>
            <a:ext cx="1001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917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5" name="Text Placeholder 3"/>
          <p:cNvSpPr txBox="1">
            <a:spLocks/>
          </p:cNvSpPr>
          <p:nvPr/>
        </p:nvSpPr>
        <p:spPr bwMode="auto">
          <a:xfrm>
            <a:off x="7062840" y="3689550"/>
            <a:ext cx="1001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564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552132" y="1657349"/>
            <a:ext cx="2130136" cy="2057401"/>
            <a:chOff x="5799782" y="1657349"/>
            <a:chExt cx="2130136" cy="2057401"/>
          </a:xfrm>
        </p:grpSpPr>
        <p:grpSp>
          <p:nvGrpSpPr>
            <p:cNvPr id="24" name="Group 23"/>
            <p:cNvGrpSpPr/>
            <p:nvPr/>
          </p:nvGrpSpPr>
          <p:grpSpPr>
            <a:xfrm>
              <a:off x="5799782" y="1657349"/>
              <a:ext cx="2130136" cy="2057401"/>
              <a:chOff x="6621607" y="1657349"/>
              <a:chExt cx="2130136" cy="2057401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6621607" y="1657349"/>
                <a:ext cx="2130136" cy="2057401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942783" y="1918224"/>
                <a:ext cx="1508760" cy="1535650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7189388" y="2202596"/>
                <a:ext cx="1022545" cy="96690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57" name="Text Placeholder 3"/>
            <p:cNvSpPr txBox="1">
              <a:spLocks/>
            </p:cNvSpPr>
            <p:nvPr/>
          </p:nvSpPr>
          <p:spPr bwMode="auto">
            <a:xfrm>
              <a:off x="6471548" y="2440841"/>
              <a:ext cx="10015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456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758" name="Text Placeholder 3"/>
          <p:cNvSpPr txBox="1">
            <a:spLocks/>
          </p:cNvSpPr>
          <p:nvPr/>
        </p:nvSpPr>
        <p:spPr bwMode="auto">
          <a:xfrm>
            <a:off x="4989575" y="3638564"/>
            <a:ext cx="1001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59" name="Text Placeholder 3"/>
          <p:cNvSpPr txBox="1">
            <a:spLocks/>
          </p:cNvSpPr>
          <p:nvPr/>
        </p:nvSpPr>
        <p:spPr bwMode="auto">
          <a:xfrm>
            <a:off x="7563630" y="3166330"/>
            <a:ext cx="1001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0" name="Text Placeholder 3"/>
          <p:cNvSpPr txBox="1">
            <a:spLocks/>
          </p:cNvSpPr>
          <p:nvPr/>
        </p:nvSpPr>
        <p:spPr bwMode="auto">
          <a:xfrm>
            <a:off x="6113700" y="3857625"/>
            <a:ext cx="1001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1" name="Text Placeholder 3"/>
          <p:cNvSpPr txBox="1">
            <a:spLocks/>
          </p:cNvSpPr>
          <p:nvPr/>
        </p:nvSpPr>
        <p:spPr bwMode="auto">
          <a:xfrm>
            <a:off x="5141348" y="4075592"/>
            <a:ext cx="1001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256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62" name="Straight Arrow Connector 761"/>
          <p:cNvCxnSpPr/>
          <p:nvPr/>
        </p:nvCxnSpPr>
        <p:spPr>
          <a:xfrm flipV="1">
            <a:off x="4640558" y="2796600"/>
            <a:ext cx="1621370" cy="588650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80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608" grpId="0" animBg="1"/>
      <p:bldP spid="14" grpId="0"/>
      <p:bldP spid="634" grpId="0"/>
      <p:bldP spid="635" grpId="0"/>
      <p:bldP spid="758" grpId="0"/>
      <p:bldP spid="759" grpId="0"/>
      <p:bldP spid="760" grpId="0"/>
      <p:bldP spid="7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Picture 663"/>
          <p:cNvPicPr/>
          <p:nvPr/>
        </p:nvPicPr>
        <p:blipFill>
          <a:blip r:embed="rId3"/>
          <a:stretch>
            <a:fillRect/>
          </a:stretch>
        </p:blipFill>
        <p:spPr>
          <a:xfrm>
            <a:off x="5687338" y="2487935"/>
            <a:ext cx="2285002" cy="1971516"/>
          </a:xfrm>
          <a:prstGeom prst="rect">
            <a:avLst/>
          </a:prstGeom>
        </p:spPr>
      </p:pic>
      <p:sp>
        <p:nvSpPr>
          <p:cNvPr id="11" name="Cloud Callout 10"/>
          <p:cNvSpPr/>
          <p:nvPr/>
        </p:nvSpPr>
        <p:spPr>
          <a:xfrm>
            <a:off x="5157297" y="1007360"/>
            <a:ext cx="2909454" cy="1465193"/>
          </a:xfrm>
          <a:prstGeom prst="cloudCallout">
            <a:avLst>
              <a:gd name="adj1" fmla="val -10783"/>
              <a:gd name="adj2" fmla="val 8253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5458320" y="1266067"/>
            <a:ext cx="25823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U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se arrow cards to show the value of each digit.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73" name="Text Placeholder 3"/>
          <p:cNvSpPr txBox="1">
            <a:spLocks/>
          </p:cNvSpPr>
          <p:nvPr/>
        </p:nvSpPr>
        <p:spPr bwMode="auto">
          <a:xfrm>
            <a:off x="3796752" y="400050"/>
            <a:ext cx="5347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What is the value of 456?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876" name="Text Placeholder 3"/>
          <p:cNvSpPr txBox="1">
            <a:spLocks/>
          </p:cNvSpPr>
          <p:nvPr/>
        </p:nvSpPr>
        <p:spPr bwMode="auto">
          <a:xfrm>
            <a:off x="1718119" y="4400550"/>
            <a:ext cx="38825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400 + 50 + 6 = 456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8555241">
            <a:off x="2399548" y="106954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hundreds</a:t>
            </a:r>
          </a:p>
        </p:txBody>
      </p:sp>
      <p:sp>
        <p:nvSpPr>
          <p:cNvPr id="25" name="TextBox 24"/>
          <p:cNvSpPr txBox="1"/>
          <p:nvPr/>
        </p:nvSpPr>
        <p:spPr>
          <a:xfrm rot="18555241">
            <a:off x="3214011" y="1343593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tens</a:t>
            </a:r>
          </a:p>
        </p:txBody>
      </p:sp>
      <p:sp>
        <p:nvSpPr>
          <p:cNvPr id="26" name="TextBox 25"/>
          <p:cNvSpPr txBox="1"/>
          <p:nvPr/>
        </p:nvSpPr>
        <p:spPr>
          <a:xfrm rot="18555241">
            <a:off x="3730588" y="1343595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ones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449714" y="2613115"/>
            <a:ext cx="446425" cy="5232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413182" y="2722142"/>
            <a:ext cx="0" cy="55855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1499127" y="2545810"/>
            <a:ext cx="719076" cy="53765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2" name="Group 681"/>
          <p:cNvGrpSpPr/>
          <p:nvPr/>
        </p:nvGrpSpPr>
        <p:grpSpPr>
          <a:xfrm>
            <a:off x="2672545" y="3362435"/>
            <a:ext cx="1813141" cy="623455"/>
            <a:chOff x="2672545" y="3362435"/>
            <a:chExt cx="1813141" cy="623455"/>
          </a:xfrm>
        </p:grpSpPr>
        <p:grpSp>
          <p:nvGrpSpPr>
            <p:cNvPr id="33" name="Group 32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34" name="Rectangle 33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6" name="Isosceles Triangle 3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5</a:t>
              </a:r>
              <a:r>
                <a:rPr lang="en-US" sz="2800" dirty="0" smtClean="0">
                  <a:latin typeface="Orly's Font 2" pitchFamily="66" charset="0"/>
                </a:rPr>
                <a:t>  0    </a:t>
              </a:r>
              <a:endParaRPr lang="en-US" sz="2800" dirty="0"/>
            </a:p>
          </p:txBody>
        </p:sp>
      </p:grpSp>
      <p:grpSp>
        <p:nvGrpSpPr>
          <p:cNvPr id="683" name="Group 682"/>
          <p:cNvGrpSpPr/>
          <p:nvPr/>
        </p:nvGrpSpPr>
        <p:grpSpPr>
          <a:xfrm>
            <a:off x="4683903" y="3405510"/>
            <a:ext cx="956338" cy="623455"/>
            <a:chOff x="4683903" y="3405510"/>
            <a:chExt cx="956338" cy="623455"/>
          </a:xfrm>
        </p:grpSpPr>
        <p:grpSp>
          <p:nvGrpSpPr>
            <p:cNvPr id="37" name="Group 36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38" name="Rectangle 37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9" name="Isosceles Triangle 38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       </a:t>
              </a:r>
              <a:endParaRPr lang="en-US" sz="2800" dirty="0"/>
            </a:p>
          </p:txBody>
        </p:sp>
      </p:grpSp>
      <p:grpSp>
        <p:nvGrpSpPr>
          <p:cNvPr id="680" name="Group 679"/>
          <p:cNvGrpSpPr/>
          <p:nvPr/>
        </p:nvGrpSpPr>
        <p:grpSpPr>
          <a:xfrm>
            <a:off x="2357355" y="1985764"/>
            <a:ext cx="2195461" cy="631104"/>
            <a:chOff x="2231475" y="2036334"/>
            <a:chExt cx="2195461" cy="631104"/>
          </a:xfrm>
        </p:grpSpPr>
        <p:grpSp>
          <p:nvGrpSpPr>
            <p:cNvPr id="10" name="Group 9"/>
            <p:cNvGrpSpPr/>
            <p:nvPr/>
          </p:nvGrpSpPr>
          <p:grpSpPr>
            <a:xfrm>
              <a:off x="2405957" y="2036334"/>
              <a:ext cx="2020979" cy="631104"/>
              <a:chOff x="2193561" y="1638115"/>
              <a:chExt cx="2445385" cy="694214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2193561" y="1646529"/>
                <a:ext cx="2445385" cy="685800"/>
                <a:chOff x="0" y="0"/>
                <a:chExt cx="2445702" cy="686117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0" y="0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4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grpSp>
              <p:nvGrpSpPr>
                <p:cNvPr id="19" name="Group 18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20" name="Rectangle 19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" name="Rectangle 20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2" name="Isosceles Triangle 21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8" name="Group 47"/>
              <p:cNvGrpSpPr/>
              <p:nvPr/>
            </p:nvGrpSpPr>
            <p:grpSpPr>
              <a:xfrm>
                <a:off x="2879253" y="1638432"/>
                <a:ext cx="1759584" cy="685800"/>
                <a:chOff x="0" y="0"/>
                <a:chExt cx="1759902" cy="686117"/>
              </a:xfrm>
              <a:solidFill>
                <a:schemeClr val="accent1"/>
              </a:solidFill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Rectangle 49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Isosceles Triangle 50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3559373" y="1638115"/>
                <a:ext cx="1073786" cy="685800"/>
                <a:chOff x="685800" y="0"/>
                <a:chExt cx="1074102" cy="686117"/>
              </a:xfrm>
              <a:solidFill>
                <a:schemeClr val="accent3"/>
              </a:solidFill>
            </p:grpSpPr>
            <p:sp>
              <p:nvSpPr>
                <p:cNvPr id="54" name="Rectangle 53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6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sp>
              <p:nvSpPr>
                <p:cNvPr id="55" name="Isosceles Triangle 54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59" name="Rectangle 58"/>
            <p:cNvSpPr/>
            <p:nvPr/>
          </p:nvSpPr>
          <p:spPr>
            <a:xfrm>
              <a:off x="2231475" y="2105180"/>
              <a:ext cx="19944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5</a:t>
              </a:r>
              <a:endParaRPr lang="en-US" sz="2800" dirty="0"/>
            </a:p>
          </p:txBody>
        </p:sp>
      </p:grpSp>
      <p:grpSp>
        <p:nvGrpSpPr>
          <p:cNvPr id="681" name="Group 680"/>
          <p:cNvGrpSpPr/>
          <p:nvPr/>
        </p:nvGrpSpPr>
        <p:grpSpPr>
          <a:xfrm>
            <a:off x="489116" y="3347952"/>
            <a:ext cx="2429468" cy="623455"/>
            <a:chOff x="489116" y="3347952"/>
            <a:chExt cx="2429468" cy="623455"/>
          </a:xfrm>
        </p:grpSpPr>
        <p:grpSp>
          <p:nvGrpSpPr>
            <p:cNvPr id="60" name="Group 59"/>
            <p:cNvGrpSpPr/>
            <p:nvPr/>
          </p:nvGrpSpPr>
          <p:grpSpPr>
            <a:xfrm>
              <a:off x="801446" y="3347952"/>
              <a:ext cx="2020979" cy="623455"/>
              <a:chOff x="0" y="0"/>
              <a:chExt cx="2445702" cy="686117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0" y="0"/>
                <a:ext cx="685800" cy="6858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>
                <a:off x="685800" y="0"/>
                <a:ext cx="1759902" cy="686117"/>
                <a:chOff x="0" y="0"/>
                <a:chExt cx="1759902" cy="686117"/>
              </a:xfrm>
            </p:grpSpPr>
            <p:sp>
              <p:nvSpPr>
                <p:cNvPr id="63" name="Rectangle 62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4" name="Rectangle 63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Isosceles Triangle 64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" name="Rectangle 1"/>
            <p:cNvSpPr/>
            <p:nvPr/>
          </p:nvSpPr>
          <p:spPr>
            <a:xfrm>
              <a:off x="489116" y="3397910"/>
              <a:ext cx="24294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4   0   0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873" grpId="0"/>
      <p:bldP spid="876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464" y="1756812"/>
            <a:ext cx="2093051" cy="282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Cloud Callout 128"/>
          <p:cNvSpPr/>
          <p:nvPr/>
        </p:nvSpPr>
        <p:spPr>
          <a:xfrm>
            <a:off x="4622013" y="261281"/>
            <a:ext cx="2558606" cy="1283354"/>
          </a:xfrm>
          <a:prstGeom prst="cloudCallout">
            <a:avLst>
              <a:gd name="adj1" fmla="val -26493"/>
              <a:gd name="adj2" fmla="val 102242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4882801" y="482225"/>
            <a:ext cx="21330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What does the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‘0’ mean?</a:t>
            </a:r>
            <a:endParaRPr lang="en-US" sz="2000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 rot="18555241">
            <a:off x="1992459" y="1022538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hundreds</a:t>
            </a:r>
          </a:p>
        </p:txBody>
      </p:sp>
      <p:sp>
        <p:nvSpPr>
          <p:cNvPr id="127" name="TextBox 126"/>
          <p:cNvSpPr txBox="1"/>
          <p:nvPr/>
        </p:nvSpPr>
        <p:spPr>
          <a:xfrm rot="18555241">
            <a:off x="2873778" y="1372758"/>
            <a:ext cx="837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tens</a:t>
            </a:r>
          </a:p>
        </p:txBody>
      </p:sp>
      <p:sp>
        <p:nvSpPr>
          <p:cNvPr id="128" name="TextBox 127"/>
          <p:cNvSpPr txBox="1"/>
          <p:nvPr/>
        </p:nvSpPr>
        <p:spPr>
          <a:xfrm rot="18555241">
            <a:off x="3548564" y="1309476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ones</a:t>
            </a:r>
          </a:p>
        </p:txBody>
      </p:sp>
      <p:sp>
        <p:nvSpPr>
          <p:cNvPr id="16" name="Cloud Callout 15"/>
          <p:cNvSpPr/>
          <p:nvPr/>
        </p:nvSpPr>
        <p:spPr>
          <a:xfrm>
            <a:off x="6200775" y="1475608"/>
            <a:ext cx="1781001" cy="1185125"/>
          </a:xfrm>
          <a:prstGeom prst="cloudCallout">
            <a:avLst>
              <a:gd name="adj1" fmla="val -60145"/>
              <a:gd name="adj2" fmla="val 5229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410866" y="1939515"/>
            <a:ext cx="3251517" cy="834359"/>
            <a:chOff x="2020466" y="1939515"/>
            <a:chExt cx="3251517" cy="834359"/>
          </a:xfrm>
        </p:grpSpPr>
        <p:grpSp>
          <p:nvGrpSpPr>
            <p:cNvPr id="86" name="Group 85"/>
            <p:cNvGrpSpPr/>
            <p:nvPr/>
          </p:nvGrpSpPr>
          <p:grpSpPr>
            <a:xfrm>
              <a:off x="2020466" y="1939515"/>
              <a:ext cx="3251517" cy="834359"/>
              <a:chOff x="379513" y="3347952"/>
              <a:chExt cx="2442912" cy="626866"/>
            </a:xfrm>
          </p:grpSpPr>
          <p:grpSp>
            <p:nvGrpSpPr>
              <p:cNvPr id="87" name="Group 86"/>
              <p:cNvGrpSpPr/>
              <p:nvPr/>
            </p:nvGrpSpPr>
            <p:grpSpPr>
              <a:xfrm>
                <a:off x="801446" y="3347952"/>
                <a:ext cx="2020979" cy="623455"/>
                <a:chOff x="0" y="0"/>
                <a:chExt cx="2445702" cy="686117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0" y="1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90" name="Group 89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91" name="Rectangle 90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2" name="Rectangle 91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3" name="Isosceles Triangle 92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8" name="Rectangle 87"/>
              <p:cNvSpPr/>
              <p:nvPr/>
            </p:nvSpPr>
            <p:spPr>
              <a:xfrm>
                <a:off x="379513" y="3489220"/>
                <a:ext cx="2429468" cy="485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600" dirty="0" smtClean="0">
                    <a:latin typeface="Orly's Font 2" pitchFamily="66" charset="0"/>
                  </a:rPr>
                  <a:t>      </a:t>
                </a:r>
                <a:endParaRPr lang="en-US" sz="3600" dirty="0"/>
              </a:p>
            </p:txBody>
          </p:sp>
        </p:grpSp>
        <p:sp>
          <p:nvSpPr>
            <p:cNvPr id="18" name="Text Placeholder 3"/>
            <p:cNvSpPr txBox="1">
              <a:spLocks/>
            </p:cNvSpPr>
            <p:nvPr/>
          </p:nvSpPr>
          <p:spPr bwMode="auto">
            <a:xfrm>
              <a:off x="2643608" y="2095455"/>
              <a:ext cx="223462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600" dirty="0" smtClean="0">
                  <a:solidFill>
                    <a:schemeClr val="accent1"/>
                  </a:solidFill>
                  <a:latin typeface="Orly's Font 2" pitchFamily="66" charset="0"/>
                </a:rPr>
                <a:t> </a:t>
              </a:r>
              <a:r>
                <a:rPr lang="en-US" sz="3600" dirty="0" smtClean="0">
                  <a:latin typeface="Orly's Font 2" pitchFamily="66" charset="0"/>
                </a:rPr>
                <a:t>4  0   0</a:t>
              </a:r>
              <a:endParaRPr lang="en-US" sz="3600" dirty="0">
                <a:latin typeface="Orly's Font 2" pitchFamily="66" charset="0"/>
              </a:endParaRPr>
            </a:p>
          </p:txBody>
        </p:sp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23875" y="2915157"/>
            <a:ext cx="3729458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hundreds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53832" y="3376167"/>
            <a:ext cx="3729458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0 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104775" y="3837177"/>
            <a:ext cx="3729458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0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6200775" y="1756812"/>
            <a:ext cx="16859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0 is a number.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067966" y="3323565"/>
            <a:ext cx="685800" cy="98530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4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2" grpId="0"/>
      <p:bldP spid="126" grpId="0"/>
      <p:bldP spid="127" grpId="0"/>
      <p:bldP spid="128" grpId="0"/>
      <p:bldP spid="16" grpId="0" animBg="1"/>
      <p:bldP spid="19" grpId="0" build="p"/>
      <p:bldP spid="21" grpId="0" build="p"/>
      <p:bldP spid="22" grpId="0" build="p"/>
      <p:bldP spid="23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Text Placeholder 3"/>
          <p:cNvSpPr txBox="1">
            <a:spLocks/>
          </p:cNvSpPr>
          <p:nvPr/>
        </p:nvSpPr>
        <p:spPr bwMode="auto">
          <a:xfrm>
            <a:off x="3442529" y="362002"/>
            <a:ext cx="4787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Which is less 125 or 96?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91798" y="2737348"/>
            <a:ext cx="2641725" cy="2005409"/>
            <a:chOff x="2791798" y="2737348"/>
            <a:chExt cx="2641725" cy="200540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529" y="2737348"/>
              <a:ext cx="890453" cy="77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2791798" y="3480931"/>
              <a:ext cx="2585561" cy="1243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g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reater than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&gt;</a:t>
              </a:r>
            </a:p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l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ess than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&lt;</a:t>
              </a:r>
            </a:p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e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qual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=</a:t>
              </a:r>
              <a:endParaRPr lang="en-US" sz="2200" b="1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953848" y="3396131"/>
              <a:ext cx="2479675" cy="134662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69115" y="3017606"/>
            <a:ext cx="1813141" cy="623455"/>
            <a:chOff x="2672545" y="3362435"/>
            <a:chExt cx="1813141" cy="623455"/>
          </a:xfrm>
        </p:grpSpPr>
        <p:grpSp>
          <p:nvGrpSpPr>
            <p:cNvPr id="86" name="Group 85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88" name="Rectangle 87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0" name="Isosceles Triangle 89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87" name="Rectangle 86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9  0    </a:t>
              </a:r>
              <a:endParaRPr lang="en-US" sz="2800" dirty="0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626153" y="2939972"/>
            <a:ext cx="1813141" cy="623455"/>
            <a:chOff x="2672545" y="3362435"/>
            <a:chExt cx="1813141" cy="623455"/>
          </a:xfrm>
        </p:grpSpPr>
        <p:grpSp>
          <p:nvGrpSpPr>
            <p:cNvPr id="92" name="Group 91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94" name="Rectangle 93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6" name="Isosceles Triangle 9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3" name="Rectangle 92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2  0    </a:t>
              </a:r>
              <a:endParaRPr lang="en-US" sz="2800" dirty="0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086612" y="3743339"/>
            <a:ext cx="956338" cy="623455"/>
            <a:chOff x="4683903" y="3405510"/>
            <a:chExt cx="956338" cy="623455"/>
          </a:xfrm>
        </p:grpSpPr>
        <p:grpSp>
          <p:nvGrpSpPr>
            <p:cNvPr id="98" name="Group 97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100" name="Rectangle 99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1" name="Isosceles Triangle 100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9" name="Rectangle 98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       </a:t>
              </a:r>
              <a:endParaRPr lang="en-US" sz="2800" dirty="0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59703" y="3757559"/>
            <a:ext cx="956338" cy="623455"/>
            <a:chOff x="4683903" y="3405510"/>
            <a:chExt cx="956338" cy="623455"/>
          </a:xfrm>
        </p:grpSpPr>
        <p:grpSp>
          <p:nvGrpSpPr>
            <p:cNvPr id="103" name="Group 102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105" name="Rectangle 10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6" name="Isosceles Triangle 10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5       </a:t>
              </a:r>
              <a:endParaRPr lang="en-US" sz="2800" dirty="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22084" y="1007272"/>
            <a:ext cx="2195461" cy="631104"/>
            <a:chOff x="2231475" y="2036334"/>
            <a:chExt cx="2195461" cy="631104"/>
          </a:xfrm>
        </p:grpSpPr>
        <p:grpSp>
          <p:nvGrpSpPr>
            <p:cNvPr id="108" name="Group 107"/>
            <p:cNvGrpSpPr/>
            <p:nvPr/>
          </p:nvGrpSpPr>
          <p:grpSpPr>
            <a:xfrm>
              <a:off x="2405957" y="2036334"/>
              <a:ext cx="2020979" cy="631104"/>
              <a:chOff x="2193561" y="1638115"/>
              <a:chExt cx="2445385" cy="694214"/>
            </a:xfrm>
          </p:grpSpPr>
          <p:grpSp>
            <p:nvGrpSpPr>
              <p:cNvPr id="110" name="Group 109"/>
              <p:cNvGrpSpPr/>
              <p:nvPr/>
            </p:nvGrpSpPr>
            <p:grpSpPr>
              <a:xfrm>
                <a:off x="2193561" y="1646529"/>
                <a:ext cx="2445385" cy="685800"/>
                <a:chOff x="0" y="0"/>
                <a:chExt cx="2445702" cy="686117"/>
              </a:xfrm>
            </p:grpSpPr>
            <p:sp>
              <p:nvSpPr>
                <p:cNvPr id="118" name="Rectangle 117"/>
                <p:cNvSpPr/>
                <p:nvPr/>
              </p:nvSpPr>
              <p:spPr>
                <a:xfrm>
                  <a:off x="0" y="0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1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120" name="Rectangle 119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1" name="Rectangle 120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2" name="Isosceles Triangle 121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1" name="Group 110"/>
              <p:cNvGrpSpPr/>
              <p:nvPr/>
            </p:nvGrpSpPr>
            <p:grpSpPr>
              <a:xfrm>
                <a:off x="2879253" y="1638432"/>
                <a:ext cx="1759584" cy="685800"/>
                <a:chOff x="0" y="0"/>
                <a:chExt cx="1759902" cy="686117"/>
              </a:xfrm>
              <a:solidFill>
                <a:schemeClr val="accent1"/>
              </a:solidFill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Rectangle 115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Isosceles Triangle 116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2" name="Group 111"/>
              <p:cNvGrpSpPr/>
              <p:nvPr/>
            </p:nvGrpSpPr>
            <p:grpSpPr>
              <a:xfrm>
                <a:off x="3559373" y="1638115"/>
                <a:ext cx="1073786" cy="685800"/>
                <a:chOff x="685800" y="0"/>
                <a:chExt cx="1074102" cy="686117"/>
              </a:xfrm>
              <a:solidFill>
                <a:schemeClr val="accent3"/>
              </a:solidFill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5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sp>
              <p:nvSpPr>
                <p:cNvPr id="114" name="Isosceles Triangle 113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9" name="Rectangle 108"/>
            <p:cNvSpPr/>
            <p:nvPr/>
          </p:nvSpPr>
          <p:spPr>
            <a:xfrm>
              <a:off x="2231475" y="2105180"/>
              <a:ext cx="19944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2</a:t>
              </a:r>
              <a:endParaRPr lang="en-US" sz="2800" dirty="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06662" y="2074136"/>
            <a:ext cx="2429468" cy="623455"/>
            <a:chOff x="489116" y="3347952"/>
            <a:chExt cx="2429468" cy="623455"/>
          </a:xfrm>
        </p:grpSpPr>
        <p:grpSp>
          <p:nvGrpSpPr>
            <p:cNvPr id="124" name="Group 123"/>
            <p:cNvGrpSpPr/>
            <p:nvPr/>
          </p:nvGrpSpPr>
          <p:grpSpPr>
            <a:xfrm>
              <a:off x="801446" y="3347952"/>
              <a:ext cx="2020979" cy="623455"/>
              <a:chOff x="0" y="0"/>
              <a:chExt cx="2445702" cy="686117"/>
            </a:xfrm>
          </p:grpSpPr>
          <p:sp>
            <p:nvSpPr>
              <p:cNvPr id="126" name="Rectangle 125"/>
              <p:cNvSpPr/>
              <p:nvPr/>
            </p:nvSpPr>
            <p:spPr>
              <a:xfrm>
                <a:off x="0" y="0"/>
                <a:ext cx="685800" cy="6858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27" name="Group 126"/>
              <p:cNvGrpSpPr/>
              <p:nvPr/>
            </p:nvGrpSpPr>
            <p:grpSpPr>
              <a:xfrm>
                <a:off x="685800" y="0"/>
                <a:ext cx="1759902" cy="686117"/>
                <a:chOff x="0" y="0"/>
                <a:chExt cx="1759902" cy="686117"/>
              </a:xfrm>
            </p:grpSpPr>
            <p:sp>
              <p:nvSpPr>
                <p:cNvPr id="128" name="Rectangle 127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Rectangle 128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Isosceles Triangle 129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25" name="Rectangle 124"/>
            <p:cNvSpPr/>
            <p:nvPr/>
          </p:nvSpPr>
          <p:spPr>
            <a:xfrm>
              <a:off x="489116" y="3397910"/>
              <a:ext cx="24294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1</a:t>
              </a:r>
              <a:r>
                <a:rPr lang="en-US" sz="2800" dirty="0" smtClean="0">
                  <a:latin typeface="Orly's Font 2" pitchFamily="66" charset="0"/>
                </a:rPr>
                <a:t>   0   0</a:t>
              </a:r>
              <a:endParaRPr lang="en-US" sz="2800" dirty="0"/>
            </a:p>
          </p:txBody>
        </p:sp>
      </p:grpSp>
      <p:sp>
        <p:nvSpPr>
          <p:cNvPr id="139" name="Cloud Callout 138"/>
          <p:cNvSpPr/>
          <p:nvPr/>
        </p:nvSpPr>
        <p:spPr>
          <a:xfrm>
            <a:off x="3200401" y="907999"/>
            <a:ext cx="2438494" cy="1493379"/>
          </a:xfrm>
          <a:prstGeom prst="cloudCallout">
            <a:avLst>
              <a:gd name="adj1" fmla="val 13522"/>
              <a:gd name="adj2" fmla="val 94423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608038" y="1887028"/>
            <a:ext cx="2394508" cy="10287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3" name="Text Placeholder 3"/>
          <p:cNvSpPr txBox="1">
            <a:spLocks/>
          </p:cNvSpPr>
          <p:nvPr/>
        </p:nvSpPr>
        <p:spPr bwMode="auto">
          <a:xfrm>
            <a:off x="4800600" y="1928801"/>
            <a:ext cx="4304707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96 &lt; 125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96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is less than 125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 smtClean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940717" y="3875613"/>
            <a:ext cx="2492806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239012" y="3946014"/>
            <a:ext cx="7724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</a:rPr>
              <a:t>       </a:t>
            </a:r>
            <a:endParaRPr lang="en-US" sz="2800" dirty="0"/>
          </a:p>
        </p:txBody>
      </p:sp>
      <p:grpSp>
        <p:nvGrpSpPr>
          <p:cNvPr id="4" name="Group 3"/>
          <p:cNvGrpSpPr/>
          <p:nvPr/>
        </p:nvGrpSpPr>
        <p:grpSpPr>
          <a:xfrm>
            <a:off x="5960605" y="1037733"/>
            <a:ext cx="1813141" cy="627115"/>
            <a:chOff x="5960605" y="1037733"/>
            <a:chExt cx="1813141" cy="627115"/>
          </a:xfrm>
        </p:grpSpPr>
        <p:grpSp>
          <p:nvGrpSpPr>
            <p:cNvPr id="3" name="Group 2"/>
            <p:cNvGrpSpPr/>
            <p:nvPr/>
          </p:nvGrpSpPr>
          <p:grpSpPr>
            <a:xfrm>
              <a:off x="5960605" y="1037733"/>
              <a:ext cx="1813141" cy="627115"/>
              <a:chOff x="5960605" y="1037733"/>
              <a:chExt cx="1813141" cy="627115"/>
            </a:xfrm>
          </p:grpSpPr>
          <p:grpSp>
            <p:nvGrpSpPr>
              <p:cNvPr id="146" name="Group 145"/>
              <p:cNvGrpSpPr/>
              <p:nvPr/>
            </p:nvGrpSpPr>
            <p:grpSpPr>
              <a:xfrm>
                <a:off x="5960605" y="1041393"/>
                <a:ext cx="1813141" cy="623455"/>
                <a:chOff x="2672545" y="3362435"/>
                <a:chExt cx="1813141" cy="623455"/>
              </a:xfrm>
            </p:grpSpPr>
            <p:grpSp>
              <p:nvGrpSpPr>
                <p:cNvPr id="147" name="Group 146"/>
                <p:cNvGrpSpPr/>
                <p:nvPr/>
              </p:nvGrpSpPr>
              <p:grpSpPr>
                <a:xfrm>
                  <a:off x="2987251" y="3362435"/>
                  <a:ext cx="1454202" cy="623455"/>
                  <a:chOff x="0" y="0"/>
                  <a:chExt cx="1759902" cy="686117"/>
                </a:xfrm>
                <a:solidFill>
                  <a:schemeClr val="accent1"/>
                </a:solidFill>
              </p:grpSpPr>
              <p:sp>
                <p:nvSpPr>
                  <p:cNvPr id="149" name="Rectangle 148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0" name="Rectangle 149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1" name="Isosceles Triangle 150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8" name="Rectangle 147"/>
                <p:cNvSpPr/>
                <p:nvPr/>
              </p:nvSpPr>
              <p:spPr>
                <a:xfrm>
                  <a:off x="2672545" y="3459010"/>
                  <a:ext cx="1813141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2800" dirty="0" smtClean="0">
                      <a:latin typeface="Orly's Font 2" pitchFamily="66" charset="0"/>
                    </a:rPr>
                    <a:t>9  0    </a:t>
                  </a:r>
                  <a:endParaRPr lang="en-US" sz="2800" dirty="0"/>
                </a:p>
              </p:txBody>
            </p:sp>
          </p:grpSp>
          <p:grpSp>
            <p:nvGrpSpPr>
              <p:cNvPr id="152" name="Group 151"/>
              <p:cNvGrpSpPr/>
              <p:nvPr/>
            </p:nvGrpSpPr>
            <p:grpSpPr>
              <a:xfrm>
                <a:off x="6853230" y="1037733"/>
                <a:ext cx="906476" cy="623455"/>
                <a:chOff x="4733765" y="3405510"/>
                <a:chExt cx="906476" cy="623455"/>
              </a:xfrm>
            </p:grpSpPr>
            <p:grpSp>
              <p:nvGrpSpPr>
                <p:cNvPr id="153" name="Group 152"/>
                <p:cNvGrpSpPr/>
                <p:nvPr/>
              </p:nvGrpSpPr>
              <p:grpSpPr>
                <a:xfrm>
                  <a:off x="4733765" y="3405510"/>
                  <a:ext cx="906476" cy="623455"/>
                  <a:chOff x="662742" y="0"/>
                  <a:chExt cx="1097160" cy="686117"/>
                </a:xfrm>
                <a:solidFill>
                  <a:schemeClr val="accent3"/>
                </a:solidFill>
              </p:grpSpPr>
              <p:sp>
                <p:nvSpPr>
                  <p:cNvPr id="155" name="Rectangle 154"/>
                  <p:cNvSpPr/>
                  <p:nvPr/>
                </p:nvSpPr>
                <p:spPr>
                  <a:xfrm>
                    <a:off x="662742" y="317"/>
                    <a:ext cx="709175" cy="6858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6" name="Isosceles Triangle 155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54" name="Rectangle 153"/>
                <p:cNvSpPr/>
                <p:nvPr/>
              </p:nvSpPr>
              <p:spPr>
                <a:xfrm>
                  <a:off x="4834378" y="3455785"/>
                  <a:ext cx="772476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2800" dirty="0" smtClean="0">
                      <a:latin typeface="Orly's Font 2" pitchFamily="66" charset="0"/>
                    </a:rPr>
                    <a:t>       </a:t>
                  </a:r>
                  <a:endParaRPr lang="en-US" sz="2800" dirty="0"/>
                </a:p>
              </p:txBody>
            </p:sp>
          </p:grpSp>
        </p:grpSp>
        <p:sp>
          <p:nvSpPr>
            <p:cNvPr id="74" name="Rectangle 73"/>
            <p:cNvSpPr/>
            <p:nvPr/>
          </p:nvSpPr>
          <p:spPr>
            <a:xfrm>
              <a:off x="6788304" y="1141628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       </a:t>
              </a:r>
              <a:endParaRPr lang="en-US" sz="2800" dirty="0"/>
            </a:p>
          </p:txBody>
        </p:sp>
      </p:grpSp>
      <p:sp>
        <p:nvSpPr>
          <p:cNvPr id="76" name="Text Placeholder 3"/>
          <p:cNvSpPr txBox="1">
            <a:spLocks/>
          </p:cNvSpPr>
          <p:nvPr/>
        </p:nvSpPr>
        <p:spPr bwMode="auto">
          <a:xfrm>
            <a:off x="3275963" y="1073863"/>
            <a:ext cx="23629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100 is greater than any 2-digit number.</a:t>
            </a:r>
            <a:endParaRPr lang="en-US" sz="2000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2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3" grpId="0"/>
      <p:bldP spid="139" grpId="0" animBg="1"/>
      <p:bldP spid="141" grpId="0" animBg="1"/>
      <p:bldP spid="143" grpId="0"/>
      <p:bldP spid="71" grpId="0" animBg="1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Text Placeholder 3"/>
          <p:cNvSpPr txBox="1">
            <a:spLocks/>
          </p:cNvSpPr>
          <p:nvPr/>
        </p:nvSpPr>
        <p:spPr bwMode="auto">
          <a:xfrm>
            <a:off x="4129416" y="380121"/>
            <a:ext cx="377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Compare 416 and 376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66668" y="3396131"/>
            <a:ext cx="3166855" cy="1346626"/>
            <a:chOff x="2266668" y="3396131"/>
            <a:chExt cx="3166855" cy="13466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211329" y="3733081"/>
              <a:ext cx="890453" cy="77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2791798" y="3480931"/>
              <a:ext cx="2585561" cy="1243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g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reater than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&gt;</a:t>
              </a:r>
            </a:p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l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ess than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&lt;</a:t>
              </a:r>
            </a:p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e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qual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=</a:t>
              </a:r>
              <a:endParaRPr lang="en-US" sz="2200" b="1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953848" y="3396131"/>
              <a:ext cx="2479675" cy="134662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967604" y="1035493"/>
            <a:ext cx="2195461" cy="631104"/>
            <a:chOff x="2231475" y="2036334"/>
            <a:chExt cx="2195461" cy="631104"/>
          </a:xfrm>
        </p:grpSpPr>
        <p:grpSp>
          <p:nvGrpSpPr>
            <p:cNvPr id="70" name="Group 69"/>
            <p:cNvGrpSpPr/>
            <p:nvPr/>
          </p:nvGrpSpPr>
          <p:grpSpPr>
            <a:xfrm>
              <a:off x="2405957" y="2036334"/>
              <a:ext cx="2020979" cy="631104"/>
              <a:chOff x="2193561" y="1638115"/>
              <a:chExt cx="2445385" cy="694214"/>
            </a:xfrm>
          </p:grpSpPr>
          <p:grpSp>
            <p:nvGrpSpPr>
              <p:cNvPr id="72" name="Group 71"/>
              <p:cNvGrpSpPr/>
              <p:nvPr/>
            </p:nvGrpSpPr>
            <p:grpSpPr>
              <a:xfrm>
                <a:off x="2193561" y="1646529"/>
                <a:ext cx="2445385" cy="685800"/>
                <a:chOff x="0" y="0"/>
                <a:chExt cx="2445702" cy="686117"/>
              </a:xfrm>
            </p:grpSpPr>
            <p:sp>
              <p:nvSpPr>
                <p:cNvPr id="80" name="Rectangle 79"/>
                <p:cNvSpPr/>
                <p:nvPr/>
              </p:nvSpPr>
              <p:spPr>
                <a:xfrm>
                  <a:off x="0" y="0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3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grpSp>
              <p:nvGrpSpPr>
                <p:cNvPr id="81" name="Group 80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82" name="Rectangle 81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3" name="Rectangle 82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4" name="Isosceles Triangle 83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" name="Group 72"/>
              <p:cNvGrpSpPr/>
              <p:nvPr/>
            </p:nvGrpSpPr>
            <p:grpSpPr>
              <a:xfrm>
                <a:off x="2879253" y="1638432"/>
                <a:ext cx="1759584" cy="685800"/>
                <a:chOff x="0" y="0"/>
                <a:chExt cx="1759902" cy="686117"/>
              </a:xfrm>
              <a:solidFill>
                <a:schemeClr val="accent1"/>
              </a:solidFill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Rectangle 77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Isosceles Triangle 78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3559373" y="1638115"/>
                <a:ext cx="1073786" cy="685800"/>
                <a:chOff x="685800" y="0"/>
                <a:chExt cx="1074102" cy="686117"/>
              </a:xfrm>
              <a:solidFill>
                <a:schemeClr val="accent3"/>
              </a:solidFill>
            </p:grpSpPr>
            <p:sp>
              <p:nvSpPr>
                <p:cNvPr id="75" name="Rectangle 74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6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sp>
              <p:nvSpPr>
                <p:cNvPr id="76" name="Isosceles Triangle 75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1" name="Rectangle 70"/>
            <p:cNvSpPr/>
            <p:nvPr/>
          </p:nvSpPr>
          <p:spPr>
            <a:xfrm>
              <a:off x="2231475" y="2105180"/>
              <a:ext cx="19944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7</a:t>
              </a:r>
              <a:endParaRPr lang="en-US" sz="2800" dirty="0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32944" y="2952631"/>
            <a:ext cx="1813141" cy="623455"/>
            <a:chOff x="2672545" y="3362435"/>
            <a:chExt cx="1813141" cy="623455"/>
          </a:xfrm>
        </p:grpSpPr>
        <p:grpSp>
          <p:nvGrpSpPr>
            <p:cNvPr id="86" name="Group 85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88" name="Rectangle 87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0" name="Isosceles Triangle 89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87" name="Rectangle 86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7</a:t>
              </a:r>
              <a:r>
                <a:rPr lang="en-US" sz="2800" dirty="0" smtClean="0">
                  <a:latin typeface="Orly's Font 2" pitchFamily="66" charset="0"/>
                </a:rPr>
                <a:t>  0    </a:t>
              </a:r>
              <a:endParaRPr lang="en-US" sz="2800" dirty="0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626153" y="2939972"/>
            <a:ext cx="1813141" cy="623455"/>
            <a:chOff x="2672545" y="3362435"/>
            <a:chExt cx="1813141" cy="623455"/>
          </a:xfrm>
        </p:grpSpPr>
        <p:grpSp>
          <p:nvGrpSpPr>
            <p:cNvPr id="92" name="Group 91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94" name="Rectangle 93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6" name="Isosceles Triangle 9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3" name="Rectangle 92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7</a:t>
              </a:r>
              <a:r>
                <a:rPr lang="en-US" sz="2800" dirty="0" smtClean="0">
                  <a:latin typeface="Orly's Font 2" pitchFamily="66" charset="0"/>
                </a:rPr>
                <a:t>  0    </a:t>
              </a:r>
              <a:endParaRPr lang="en-US" sz="2800" dirty="0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086612" y="3743339"/>
            <a:ext cx="956338" cy="623455"/>
            <a:chOff x="4683903" y="3405510"/>
            <a:chExt cx="956338" cy="623455"/>
          </a:xfrm>
        </p:grpSpPr>
        <p:grpSp>
          <p:nvGrpSpPr>
            <p:cNvPr id="98" name="Group 97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100" name="Rectangle 99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1" name="Isosceles Triangle 100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9" name="Rectangle 98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       </a:t>
              </a:r>
              <a:endParaRPr lang="en-US" sz="2800" dirty="0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59703" y="3757559"/>
            <a:ext cx="956338" cy="623455"/>
            <a:chOff x="4683903" y="3405510"/>
            <a:chExt cx="956338" cy="623455"/>
          </a:xfrm>
        </p:grpSpPr>
        <p:grpSp>
          <p:nvGrpSpPr>
            <p:cNvPr id="103" name="Group 102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105" name="Rectangle 10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6" name="Isosceles Triangle 10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2</a:t>
              </a:r>
              <a:r>
                <a:rPr lang="en-US" sz="2800" dirty="0" smtClean="0">
                  <a:latin typeface="Orly's Font 2" pitchFamily="66" charset="0"/>
                </a:rPr>
                <a:t>       </a:t>
              </a:r>
              <a:endParaRPr lang="en-US" sz="2800" dirty="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22084" y="1007272"/>
            <a:ext cx="2195461" cy="631104"/>
            <a:chOff x="2231475" y="2036334"/>
            <a:chExt cx="2195461" cy="631104"/>
          </a:xfrm>
        </p:grpSpPr>
        <p:grpSp>
          <p:nvGrpSpPr>
            <p:cNvPr id="108" name="Group 107"/>
            <p:cNvGrpSpPr/>
            <p:nvPr/>
          </p:nvGrpSpPr>
          <p:grpSpPr>
            <a:xfrm>
              <a:off x="2405957" y="2036334"/>
              <a:ext cx="2020979" cy="631104"/>
              <a:chOff x="2193561" y="1638115"/>
              <a:chExt cx="2445385" cy="694214"/>
            </a:xfrm>
          </p:grpSpPr>
          <p:grpSp>
            <p:nvGrpSpPr>
              <p:cNvPr id="110" name="Group 109"/>
              <p:cNvGrpSpPr/>
              <p:nvPr/>
            </p:nvGrpSpPr>
            <p:grpSpPr>
              <a:xfrm>
                <a:off x="2193561" y="1646529"/>
                <a:ext cx="2445385" cy="685800"/>
                <a:chOff x="0" y="0"/>
                <a:chExt cx="2445702" cy="686117"/>
              </a:xfrm>
            </p:grpSpPr>
            <p:sp>
              <p:nvSpPr>
                <p:cNvPr id="118" name="Rectangle 117"/>
                <p:cNvSpPr/>
                <p:nvPr/>
              </p:nvSpPr>
              <p:spPr>
                <a:xfrm>
                  <a:off x="0" y="0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4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120" name="Rectangle 119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1" name="Rectangle 120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2" name="Isosceles Triangle 121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1" name="Group 110"/>
              <p:cNvGrpSpPr/>
              <p:nvPr/>
            </p:nvGrpSpPr>
            <p:grpSpPr>
              <a:xfrm>
                <a:off x="2879253" y="1638432"/>
                <a:ext cx="1759584" cy="685800"/>
                <a:chOff x="0" y="0"/>
                <a:chExt cx="1759902" cy="686117"/>
              </a:xfrm>
              <a:solidFill>
                <a:schemeClr val="accent1"/>
              </a:solidFill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Rectangle 115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Isosceles Triangle 116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2" name="Group 111"/>
              <p:cNvGrpSpPr/>
              <p:nvPr/>
            </p:nvGrpSpPr>
            <p:grpSpPr>
              <a:xfrm>
                <a:off x="3559373" y="1638115"/>
                <a:ext cx="1073786" cy="685800"/>
                <a:chOff x="685800" y="0"/>
                <a:chExt cx="1074102" cy="686117"/>
              </a:xfrm>
              <a:solidFill>
                <a:schemeClr val="accent3"/>
              </a:solidFill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6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sp>
              <p:nvSpPr>
                <p:cNvPr id="114" name="Isosceles Triangle 113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9" name="Rectangle 108"/>
            <p:cNvSpPr/>
            <p:nvPr/>
          </p:nvSpPr>
          <p:spPr>
            <a:xfrm>
              <a:off x="2231475" y="2105180"/>
              <a:ext cx="19944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1</a:t>
              </a:r>
              <a:endParaRPr lang="en-US" sz="2800" dirty="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06662" y="2131286"/>
            <a:ext cx="2429468" cy="623455"/>
            <a:chOff x="489116" y="3347952"/>
            <a:chExt cx="2429468" cy="623455"/>
          </a:xfrm>
        </p:grpSpPr>
        <p:grpSp>
          <p:nvGrpSpPr>
            <p:cNvPr id="124" name="Group 123"/>
            <p:cNvGrpSpPr/>
            <p:nvPr/>
          </p:nvGrpSpPr>
          <p:grpSpPr>
            <a:xfrm>
              <a:off x="801446" y="3347952"/>
              <a:ext cx="2020979" cy="623455"/>
              <a:chOff x="0" y="0"/>
              <a:chExt cx="2445702" cy="686117"/>
            </a:xfrm>
          </p:grpSpPr>
          <p:sp>
            <p:nvSpPr>
              <p:cNvPr id="126" name="Rectangle 125"/>
              <p:cNvSpPr/>
              <p:nvPr/>
            </p:nvSpPr>
            <p:spPr>
              <a:xfrm>
                <a:off x="0" y="0"/>
                <a:ext cx="685800" cy="6858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27" name="Group 126"/>
              <p:cNvGrpSpPr/>
              <p:nvPr/>
            </p:nvGrpSpPr>
            <p:grpSpPr>
              <a:xfrm>
                <a:off x="685800" y="0"/>
                <a:ext cx="1759902" cy="686117"/>
                <a:chOff x="0" y="0"/>
                <a:chExt cx="1759902" cy="686117"/>
              </a:xfrm>
            </p:grpSpPr>
            <p:sp>
              <p:nvSpPr>
                <p:cNvPr id="128" name="Rectangle 127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Rectangle 128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Isosceles Triangle 129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25" name="Rectangle 124"/>
            <p:cNvSpPr/>
            <p:nvPr/>
          </p:nvSpPr>
          <p:spPr>
            <a:xfrm>
              <a:off x="489116" y="3397910"/>
              <a:ext cx="24294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4   0   0</a:t>
              </a:r>
              <a:endParaRPr lang="en-US" sz="2800" dirty="0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825730" y="2142472"/>
            <a:ext cx="2429468" cy="623455"/>
            <a:chOff x="489116" y="3347952"/>
            <a:chExt cx="2429468" cy="623455"/>
          </a:xfrm>
        </p:grpSpPr>
        <p:grpSp>
          <p:nvGrpSpPr>
            <p:cNvPr id="132" name="Group 131"/>
            <p:cNvGrpSpPr/>
            <p:nvPr/>
          </p:nvGrpSpPr>
          <p:grpSpPr>
            <a:xfrm>
              <a:off x="801446" y="3347952"/>
              <a:ext cx="2020979" cy="623455"/>
              <a:chOff x="0" y="0"/>
              <a:chExt cx="2445702" cy="686117"/>
            </a:xfrm>
          </p:grpSpPr>
          <p:sp>
            <p:nvSpPr>
              <p:cNvPr id="134" name="Rectangle 133"/>
              <p:cNvSpPr/>
              <p:nvPr/>
            </p:nvSpPr>
            <p:spPr>
              <a:xfrm>
                <a:off x="0" y="0"/>
                <a:ext cx="685800" cy="6858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5" name="Group 134"/>
              <p:cNvGrpSpPr/>
              <p:nvPr/>
            </p:nvGrpSpPr>
            <p:grpSpPr>
              <a:xfrm>
                <a:off x="685800" y="0"/>
                <a:ext cx="1759902" cy="686117"/>
                <a:chOff x="0" y="0"/>
                <a:chExt cx="1759902" cy="686117"/>
              </a:xfrm>
            </p:grpSpPr>
            <p:sp>
              <p:nvSpPr>
                <p:cNvPr id="136" name="Rectangle 135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Rectangle 136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Isosceles Triangle 137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33" name="Rectangle 132"/>
            <p:cNvSpPr/>
            <p:nvPr/>
          </p:nvSpPr>
          <p:spPr>
            <a:xfrm>
              <a:off x="489116" y="3397910"/>
              <a:ext cx="24294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3</a:t>
              </a:r>
              <a:r>
                <a:rPr lang="en-US" sz="2800" dirty="0" smtClean="0">
                  <a:latin typeface="Orly's Font 2" pitchFamily="66" charset="0"/>
                </a:rPr>
                <a:t>   0   0</a:t>
              </a:r>
              <a:endParaRPr lang="en-US" sz="2800" dirty="0"/>
            </a:p>
          </p:txBody>
        </p:sp>
      </p:grpSp>
      <p:sp>
        <p:nvSpPr>
          <p:cNvPr id="139" name="Cloud Callout 138"/>
          <p:cNvSpPr/>
          <p:nvPr/>
        </p:nvSpPr>
        <p:spPr>
          <a:xfrm>
            <a:off x="3010811" y="1155212"/>
            <a:ext cx="2814467" cy="1085555"/>
          </a:xfrm>
          <a:prstGeom prst="cloudCallout">
            <a:avLst>
              <a:gd name="adj1" fmla="val -47084"/>
              <a:gd name="adj2" fmla="val 14386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606662" y="1884231"/>
            <a:ext cx="2394508" cy="10287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5980828" y="1911272"/>
            <a:ext cx="2394508" cy="10287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3" name="Text Placeholder 3"/>
          <p:cNvSpPr txBox="1">
            <a:spLocks/>
          </p:cNvSpPr>
          <p:nvPr/>
        </p:nvSpPr>
        <p:spPr bwMode="auto">
          <a:xfrm>
            <a:off x="3874789" y="2375942"/>
            <a:ext cx="210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416 &gt; 376</a:t>
            </a:r>
          </a:p>
        </p:txBody>
      </p:sp>
      <p:sp>
        <p:nvSpPr>
          <p:cNvPr id="144" name="Text Placeholder 3"/>
          <p:cNvSpPr txBox="1">
            <a:spLocks/>
          </p:cNvSpPr>
          <p:nvPr/>
        </p:nvSpPr>
        <p:spPr bwMode="auto">
          <a:xfrm>
            <a:off x="3861564" y="2849151"/>
            <a:ext cx="210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376 &lt; 416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922653" y="3434997"/>
            <a:ext cx="2492806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977753" y="3807834"/>
            <a:ext cx="247967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7" name="Text Placeholder 3"/>
          <p:cNvSpPr txBox="1">
            <a:spLocks/>
          </p:cNvSpPr>
          <p:nvPr/>
        </p:nvSpPr>
        <p:spPr bwMode="auto">
          <a:xfrm>
            <a:off x="3075938" y="1264363"/>
            <a:ext cx="23629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Compare the hundreds first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00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3" grpId="0"/>
      <p:bldP spid="139" grpId="0" animBg="1"/>
      <p:bldP spid="141" grpId="0" animBg="1"/>
      <p:bldP spid="142" grpId="0" animBg="1"/>
      <p:bldP spid="143" grpId="0"/>
      <p:bldP spid="144" grpId="0"/>
      <p:bldP spid="145" grpId="0" animBg="1"/>
      <p:bldP spid="146" grpId="0" animBg="1"/>
      <p:bldP spid="1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261214" y="3396131"/>
            <a:ext cx="3172309" cy="1346626"/>
            <a:chOff x="2261214" y="3396131"/>
            <a:chExt cx="3172309" cy="13466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55047" y="3822621"/>
              <a:ext cx="992109" cy="77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2791923" y="3465187"/>
              <a:ext cx="2585561" cy="1243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g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reater than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&gt;</a:t>
              </a:r>
            </a:p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l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ess than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&lt;</a:t>
              </a:r>
            </a:p>
            <a:p>
              <a:pPr marL="0" indent="0" algn="r">
                <a:buFont typeface="Wingdings" pitchFamily="2" charset="2"/>
                <a:buNone/>
              </a:pPr>
              <a:r>
                <a:rPr lang="en-US" sz="2200" dirty="0">
                  <a:solidFill>
                    <a:schemeClr val="accent1"/>
                  </a:solidFill>
                  <a:latin typeface="Orly's Font 2" pitchFamily="66" charset="0"/>
                </a:rPr>
                <a:t>e</a:t>
              </a: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qual  </a:t>
              </a:r>
              <a:r>
                <a:rPr lang="en-US" sz="2200" b="1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=</a:t>
              </a:r>
              <a:endParaRPr lang="en-US" sz="2200" b="1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953848" y="3396131"/>
              <a:ext cx="2479675" cy="134662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967604" y="1035493"/>
            <a:ext cx="2195461" cy="631104"/>
            <a:chOff x="2231475" y="2036334"/>
            <a:chExt cx="2195461" cy="631104"/>
          </a:xfrm>
        </p:grpSpPr>
        <p:grpSp>
          <p:nvGrpSpPr>
            <p:cNvPr id="70" name="Group 69"/>
            <p:cNvGrpSpPr/>
            <p:nvPr/>
          </p:nvGrpSpPr>
          <p:grpSpPr>
            <a:xfrm>
              <a:off x="2405957" y="2036334"/>
              <a:ext cx="2020979" cy="631104"/>
              <a:chOff x="2193561" y="1638115"/>
              <a:chExt cx="2445385" cy="694214"/>
            </a:xfrm>
          </p:grpSpPr>
          <p:grpSp>
            <p:nvGrpSpPr>
              <p:cNvPr id="72" name="Group 71"/>
              <p:cNvGrpSpPr/>
              <p:nvPr/>
            </p:nvGrpSpPr>
            <p:grpSpPr>
              <a:xfrm>
                <a:off x="2193561" y="1646529"/>
                <a:ext cx="2445385" cy="685800"/>
                <a:chOff x="0" y="0"/>
                <a:chExt cx="2445702" cy="686117"/>
              </a:xfrm>
            </p:grpSpPr>
            <p:sp>
              <p:nvSpPr>
                <p:cNvPr id="80" name="Rectangle 79"/>
                <p:cNvSpPr/>
                <p:nvPr/>
              </p:nvSpPr>
              <p:spPr>
                <a:xfrm>
                  <a:off x="0" y="0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3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grpSp>
              <p:nvGrpSpPr>
                <p:cNvPr id="81" name="Group 80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82" name="Rectangle 81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3" name="Rectangle 82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4" name="Isosceles Triangle 83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" name="Group 72"/>
              <p:cNvGrpSpPr/>
              <p:nvPr/>
            </p:nvGrpSpPr>
            <p:grpSpPr>
              <a:xfrm>
                <a:off x="2879253" y="1638432"/>
                <a:ext cx="1759584" cy="685800"/>
                <a:chOff x="0" y="0"/>
                <a:chExt cx="1759902" cy="686117"/>
              </a:xfrm>
              <a:solidFill>
                <a:schemeClr val="accent1"/>
              </a:solidFill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Rectangle 77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Isosceles Triangle 78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3559373" y="1638115"/>
                <a:ext cx="1073786" cy="685800"/>
                <a:chOff x="685800" y="0"/>
                <a:chExt cx="1074102" cy="686117"/>
              </a:xfrm>
              <a:solidFill>
                <a:schemeClr val="accent3"/>
              </a:solidFill>
            </p:grpSpPr>
            <p:sp>
              <p:nvSpPr>
                <p:cNvPr id="75" name="Rectangle 74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6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sp>
              <p:nvSpPr>
                <p:cNvPr id="76" name="Isosceles Triangle 75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1" name="Rectangle 70"/>
            <p:cNvSpPr/>
            <p:nvPr/>
          </p:nvSpPr>
          <p:spPr>
            <a:xfrm>
              <a:off x="2231475" y="2105180"/>
              <a:ext cx="19944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7</a:t>
              </a:r>
              <a:endParaRPr lang="en-US" sz="2800" dirty="0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32944" y="2952631"/>
            <a:ext cx="1813141" cy="623455"/>
            <a:chOff x="2672545" y="3362435"/>
            <a:chExt cx="1813141" cy="623455"/>
          </a:xfrm>
        </p:grpSpPr>
        <p:grpSp>
          <p:nvGrpSpPr>
            <p:cNvPr id="86" name="Group 85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88" name="Rectangle 87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0" name="Isosceles Triangle 89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87" name="Rectangle 86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7</a:t>
              </a:r>
              <a:r>
                <a:rPr lang="en-US" sz="2800" dirty="0" smtClean="0">
                  <a:latin typeface="Orly's Font 2" pitchFamily="66" charset="0"/>
                </a:rPr>
                <a:t>  0    </a:t>
              </a:r>
              <a:endParaRPr lang="en-US" sz="2800" dirty="0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626153" y="2939972"/>
            <a:ext cx="1813141" cy="623455"/>
            <a:chOff x="2672545" y="3362435"/>
            <a:chExt cx="1813141" cy="623455"/>
          </a:xfrm>
        </p:grpSpPr>
        <p:grpSp>
          <p:nvGrpSpPr>
            <p:cNvPr id="92" name="Group 91"/>
            <p:cNvGrpSpPr/>
            <p:nvPr/>
          </p:nvGrpSpPr>
          <p:grpSpPr>
            <a:xfrm>
              <a:off x="2987251" y="3362435"/>
              <a:ext cx="1454202" cy="623455"/>
              <a:chOff x="0" y="0"/>
              <a:chExt cx="1759902" cy="686117"/>
            </a:xfrm>
            <a:solidFill>
              <a:schemeClr val="accent1"/>
            </a:solidFill>
          </p:grpSpPr>
          <p:sp>
            <p:nvSpPr>
              <p:cNvPr id="94" name="Rectangle 93"/>
              <p:cNvSpPr/>
              <p:nvPr/>
            </p:nvSpPr>
            <p:spPr>
              <a:xfrm>
                <a:off x="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6" name="Isosceles Triangle 9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3" name="Rectangle 92"/>
            <p:cNvSpPr/>
            <p:nvPr/>
          </p:nvSpPr>
          <p:spPr>
            <a:xfrm>
              <a:off x="2672545" y="3459010"/>
              <a:ext cx="18131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6  0    </a:t>
              </a:r>
              <a:endParaRPr lang="en-US" sz="2800" dirty="0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086612" y="3743339"/>
            <a:ext cx="956338" cy="623455"/>
            <a:chOff x="4683903" y="3405510"/>
            <a:chExt cx="956338" cy="623455"/>
          </a:xfrm>
        </p:grpSpPr>
        <p:grpSp>
          <p:nvGrpSpPr>
            <p:cNvPr id="98" name="Group 97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100" name="Rectangle 99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1" name="Isosceles Triangle 100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9" name="Rectangle 98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       </a:t>
              </a:r>
              <a:endParaRPr lang="en-US" sz="2800" dirty="0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59703" y="3757559"/>
            <a:ext cx="956338" cy="623455"/>
            <a:chOff x="4683903" y="3405510"/>
            <a:chExt cx="956338" cy="623455"/>
          </a:xfrm>
        </p:grpSpPr>
        <p:grpSp>
          <p:nvGrpSpPr>
            <p:cNvPr id="103" name="Group 102"/>
            <p:cNvGrpSpPr/>
            <p:nvPr/>
          </p:nvGrpSpPr>
          <p:grpSpPr>
            <a:xfrm>
              <a:off x="4752815" y="3405510"/>
              <a:ext cx="887426" cy="623455"/>
              <a:chOff x="685800" y="0"/>
              <a:chExt cx="1074102" cy="686117"/>
            </a:xfrm>
            <a:solidFill>
              <a:schemeClr val="accent3"/>
            </a:solidFill>
          </p:grpSpPr>
          <p:sp>
            <p:nvSpPr>
              <p:cNvPr id="105" name="Rectangle 104"/>
              <p:cNvSpPr/>
              <p:nvPr/>
            </p:nvSpPr>
            <p:spPr>
              <a:xfrm>
                <a:off x="685800" y="317"/>
                <a:ext cx="685800" cy="6858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6" name="Isosceles Triangle 105"/>
              <p:cNvSpPr/>
              <p:nvPr/>
            </p:nvSpPr>
            <p:spPr>
              <a:xfrm rot="5400000">
                <a:off x="1223010" y="148907"/>
                <a:ext cx="685800" cy="38798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>
              <a:off x="4683903" y="3455785"/>
              <a:ext cx="7724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2</a:t>
              </a:r>
              <a:r>
                <a:rPr lang="en-US" sz="2800" dirty="0" smtClean="0">
                  <a:latin typeface="Orly's Font 2" pitchFamily="66" charset="0"/>
                </a:rPr>
                <a:t>       </a:t>
              </a:r>
              <a:endParaRPr lang="en-US" sz="2800" dirty="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22084" y="1007272"/>
            <a:ext cx="2195461" cy="631104"/>
            <a:chOff x="2231475" y="2036334"/>
            <a:chExt cx="2195461" cy="631104"/>
          </a:xfrm>
        </p:grpSpPr>
        <p:grpSp>
          <p:nvGrpSpPr>
            <p:cNvPr id="108" name="Group 107"/>
            <p:cNvGrpSpPr/>
            <p:nvPr/>
          </p:nvGrpSpPr>
          <p:grpSpPr>
            <a:xfrm>
              <a:off x="2405957" y="2036334"/>
              <a:ext cx="2020979" cy="631104"/>
              <a:chOff x="2193561" y="1638115"/>
              <a:chExt cx="2445385" cy="694214"/>
            </a:xfrm>
          </p:grpSpPr>
          <p:grpSp>
            <p:nvGrpSpPr>
              <p:cNvPr id="110" name="Group 109"/>
              <p:cNvGrpSpPr/>
              <p:nvPr/>
            </p:nvGrpSpPr>
            <p:grpSpPr>
              <a:xfrm>
                <a:off x="2193561" y="1646529"/>
                <a:ext cx="2445385" cy="685800"/>
                <a:chOff x="0" y="0"/>
                <a:chExt cx="2445702" cy="686117"/>
              </a:xfrm>
            </p:grpSpPr>
            <p:sp>
              <p:nvSpPr>
                <p:cNvPr id="118" name="Rectangle 117"/>
                <p:cNvSpPr/>
                <p:nvPr/>
              </p:nvSpPr>
              <p:spPr>
                <a:xfrm>
                  <a:off x="0" y="0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3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685800" y="0"/>
                  <a:ext cx="1759902" cy="686117"/>
                  <a:chOff x="0" y="0"/>
                  <a:chExt cx="1759902" cy="686117"/>
                </a:xfrm>
              </p:grpSpPr>
              <p:sp>
                <p:nvSpPr>
                  <p:cNvPr id="120" name="Rectangle 119"/>
                  <p:cNvSpPr/>
                  <p:nvPr/>
                </p:nvSpPr>
                <p:spPr>
                  <a:xfrm>
                    <a:off x="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1" name="Rectangle 120"/>
                  <p:cNvSpPr/>
                  <p:nvPr/>
                </p:nvSpPr>
                <p:spPr>
                  <a:xfrm>
                    <a:off x="685800" y="317"/>
                    <a:ext cx="685800" cy="6858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22" name="Isosceles Triangle 121"/>
                  <p:cNvSpPr/>
                  <p:nvPr/>
                </p:nvSpPr>
                <p:spPr>
                  <a:xfrm rot="5400000">
                    <a:off x="1223010" y="148907"/>
                    <a:ext cx="685800" cy="387985"/>
                  </a:xfrm>
                  <a:prstGeom prst="triangle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1" name="Group 110"/>
              <p:cNvGrpSpPr/>
              <p:nvPr/>
            </p:nvGrpSpPr>
            <p:grpSpPr>
              <a:xfrm>
                <a:off x="2879253" y="1638432"/>
                <a:ext cx="1759584" cy="685800"/>
                <a:chOff x="0" y="0"/>
                <a:chExt cx="1759902" cy="686117"/>
              </a:xfrm>
              <a:solidFill>
                <a:schemeClr val="accent1"/>
              </a:solidFill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Rectangle 115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Isosceles Triangle 116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2" name="Group 111"/>
              <p:cNvGrpSpPr/>
              <p:nvPr/>
            </p:nvGrpSpPr>
            <p:grpSpPr>
              <a:xfrm>
                <a:off x="3559373" y="1638115"/>
                <a:ext cx="1073786" cy="685800"/>
                <a:chOff x="685800" y="0"/>
                <a:chExt cx="1074102" cy="686117"/>
              </a:xfrm>
              <a:solidFill>
                <a:schemeClr val="accent3"/>
              </a:solidFill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2800" dirty="0" smtClean="0">
                      <a:latin typeface="Orly's Font 2" pitchFamily="66" charset="0"/>
                    </a:rPr>
                    <a:t> 2</a:t>
                  </a:r>
                  <a:endParaRPr lang="en-US" sz="2800" dirty="0">
                    <a:latin typeface="Orly's Font 2" pitchFamily="66" charset="0"/>
                  </a:endParaRPr>
                </a:p>
              </p:txBody>
            </p:sp>
            <p:sp>
              <p:nvSpPr>
                <p:cNvPr id="114" name="Isosceles Triangle 113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9" name="Rectangle 108"/>
            <p:cNvSpPr/>
            <p:nvPr/>
          </p:nvSpPr>
          <p:spPr>
            <a:xfrm>
              <a:off x="2231475" y="2105180"/>
              <a:ext cx="19944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smtClean="0">
                  <a:latin typeface="Orly's Font 2" pitchFamily="66" charset="0"/>
                </a:rPr>
                <a:t>6</a:t>
              </a:r>
              <a:endParaRPr lang="en-US" sz="2800" dirty="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06662" y="2131286"/>
            <a:ext cx="2429468" cy="623455"/>
            <a:chOff x="489116" y="3347952"/>
            <a:chExt cx="2429468" cy="623455"/>
          </a:xfrm>
        </p:grpSpPr>
        <p:grpSp>
          <p:nvGrpSpPr>
            <p:cNvPr id="124" name="Group 123"/>
            <p:cNvGrpSpPr/>
            <p:nvPr/>
          </p:nvGrpSpPr>
          <p:grpSpPr>
            <a:xfrm>
              <a:off x="801446" y="3347952"/>
              <a:ext cx="2020979" cy="623455"/>
              <a:chOff x="0" y="0"/>
              <a:chExt cx="2445702" cy="686117"/>
            </a:xfrm>
          </p:grpSpPr>
          <p:sp>
            <p:nvSpPr>
              <p:cNvPr id="126" name="Rectangle 125"/>
              <p:cNvSpPr/>
              <p:nvPr/>
            </p:nvSpPr>
            <p:spPr>
              <a:xfrm>
                <a:off x="0" y="0"/>
                <a:ext cx="685800" cy="6858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27" name="Group 126"/>
              <p:cNvGrpSpPr/>
              <p:nvPr/>
            </p:nvGrpSpPr>
            <p:grpSpPr>
              <a:xfrm>
                <a:off x="685800" y="0"/>
                <a:ext cx="1759902" cy="686117"/>
                <a:chOff x="0" y="0"/>
                <a:chExt cx="1759902" cy="686117"/>
              </a:xfrm>
            </p:grpSpPr>
            <p:sp>
              <p:nvSpPr>
                <p:cNvPr id="128" name="Rectangle 127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Rectangle 128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Isosceles Triangle 129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25" name="Rectangle 124"/>
            <p:cNvSpPr/>
            <p:nvPr/>
          </p:nvSpPr>
          <p:spPr>
            <a:xfrm>
              <a:off x="489116" y="3397910"/>
              <a:ext cx="24294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3</a:t>
              </a:r>
              <a:r>
                <a:rPr lang="en-US" sz="2800" dirty="0" smtClean="0">
                  <a:latin typeface="Orly's Font 2" pitchFamily="66" charset="0"/>
                </a:rPr>
                <a:t>   0   0</a:t>
              </a:r>
              <a:endParaRPr lang="en-US" sz="2800" dirty="0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825730" y="2142472"/>
            <a:ext cx="2429468" cy="623455"/>
            <a:chOff x="489116" y="3347952"/>
            <a:chExt cx="2429468" cy="623455"/>
          </a:xfrm>
        </p:grpSpPr>
        <p:grpSp>
          <p:nvGrpSpPr>
            <p:cNvPr id="132" name="Group 131"/>
            <p:cNvGrpSpPr/>
            <p:nvPr/>
          </p:nvGrpSpPr>
          <p:grpSpPr>
            <a:xfrm>
              <a:off x="801446" y="3347952"/>
              <a:ext cx="2020979" cy="623455"/>
              <a:chOff x="0" y="0"/>
              <a:chExt cx="2445702" cy="686117"/>
            </a:xfrm>
          </p:grpSpPr>
          <p:sp>
            <p:nvSpPr>
              <p:cNvPr id="134" name="Rectangle 133"/>
              <p:cNvSpPr/>
              <p:nvPr/>
            </p:nvSpPr>
            <p:spPr>
              <a:xfrm>
                <a:off x="0" y="0"/>
                <a:ext cx="685800" cy="6858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5" name="Group 134"/>
              <p:cNvGrpSpPr/>
              <p:nvPr/>
            </p:nvGrpSpPr>
            <p:grpSpPr>
              <a:xfrm>
                <a:off x="685800" y="0"/>
                <a:ext cx="1759902" cy="686117"/>
                <a:chOff x="0" y="0"/>
                <a:chExt cx="1759902" cy="686117"/>
              </a:xfrm>
            </p:grpSpPr>
            <p:sp>
              <p:nvSpPr>
                <p:cNvPr id="136" name="Rectangle 135"/>
                <p:cNvSpPr/>
                <p:nvPr/>
              </p:nvSpPr>
              <p:spPr>
                <a:xfrm>
                  <a:off x="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Rectangle 136"/>
                <p:cNvSpPr/>
                <p:nvPr/>
              </p:nvSpPr>
              <p:spPr>
                <a:xfrm>
                  <a:off x="685800" y="317"/>
                  <a:ext cx="685800" cy="6858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Isosceles Triangle 137"/>
                <p:cNvSpPr/>
                <p:nvPr/>
              </p:nvSpPr>
              <p:spPr>
                <a:xfrm rot="5400000">
                  <a:off x="1223010" y="148907"/>
                  <a:ext cx="685800" cy="387985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33" name="Rectangle 132"/>
            <p:cNvSpPr/>
            <p:nvPr/>
          </p:nvSpPr>
          <p:spPr>
            <a:xfrm>
              <a:off x="489116" y="3397910"/>
              <a:ext cx="24294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Orly's Font 2" pitchFamily="66" charset="0"/>
                </a:rPr>
                <a:t>3</a:t>
              </a:r>
              <a:r>
                <a:rPr lang="en-US" sz="2800" dirty="0" smtClean="0">
                  <a:latin typeface="Orly's Font 2" pitchFamily="66" charset="0"/>
                </a:rPr>
                <a:t>   0   0</a:t>
              </a:r>
              <a:endParaRPr lang="en-US" sz="2800" dirty="0"/>
            </a:p>
          </p:txBody>
        </p:sp>
      </p:grpSp>
      <p:sp>
        <p:nvSpPr>
          <p:cNvPr id="139" name="Cloud Callout 138"/>
          <p:cNvSpPr/>
          <p:nvPr/>
        </p:nvSpPr>
        <p:spPr>
          <a:xfrm>
            <a:off x="3096137" y="725878"/>
            <a:ext cx="2326005" cy="1313522"/>
          </a:xfrm>
          <a:prstGeom prst="cloudCallout">
            <a:avLst>
              <a:gd name="adj1" fmla="val -47084"/>
              <a:gd name="adj2" fmla="val 14386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757154" y="2815122"/>
            <a:ext cx="1978932" cy="85016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030918" y="2829215"/>
            <a:ext cx="1799029" cy="85016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5" name="Cloud Callout 144"/>
          <p:cNvSpPr/>
          <p:nvPr/>
        </p:nvSpPr>
        <p:spPr>
          <a:xfrm>
            <a:off x="3935246" y="1918959"/>
            <a:ext cx="2114550" cy="1313522"/>
          </a:xfrm>
          <a:prstGeom prst="cloudCallout">
            <a:avLst>
              <a:gd name="adj1" fmla="val -77036"/>
              <a:gd name="adj2" fmla="val 4996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 dirty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Placeholder 3"/>
          <p:cNvSpPr txBox="1">
            <a:spLocks/>
          </p:cNvSpPr>
          <p:nvPr/>
        </p:nvSpPr>
        <p:spPr bwMode="auto">
          <a:xfrm>
            <a:off x="4251470" y="281759"/>
            <a:ext cx="377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Compare 362 and 376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912763" y="3445641"/>
            <a:ext cx="2492806" cy="3944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5843211" y="157623"/>
            <a:ext cx="730609" cy="68877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7233039" y="144436"/>
            <a:ext cx="730609" cy="68877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2977753" y="3845934"/>
            <a:ext cx="247967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048511" y="929033"/>
            <a:ext cx="2361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Both numbers have a 3 in the hundreds place.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4026263" y="2125876"/>
            <a:ext cx="1941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60 is 6 tens 60 is ten less than 70.</a:t>
            </a:r>
          </a:p>
        </p:txBody>
      </p:sp>
      <p:sp>
        <p:nvSpPr>
          <p:cNvPr id="156" name="Oval 155"/>
          <p:cNvSpPr/>
          <p:nvPr/>
        </p:nvSpPr>
        <p:spPr>
          <a:xfrm>
            <a:off x="6143375" y="2208473"/>
            <a:ext cx="548917" cy="5174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7" name="Oval 156"/>
          <p:cNvSpPr/>
          <p:nvPr/>
        </p:nvSpPr>
        <p:spPr>
          <a:xfrm>
            <a:off x="898655" y="2159693"/>
            <a:ext cx="548917" cy="5174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68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1" grpId="0" animBg="1"/>
      <p:bldP spid="142" grpId="0" animBg="1"/>
      <p:bldP spid="145" grpId="0" animBg="1"/>
      <p:bldP spid="144" grpId="0"/>
      <p:bldP spid="147" grpId="0" animBg="1"/>
      <p:bldP spid="149" grpId="0" animBg="1"/>
      <p:bldP spid="150" grpId="0" animBg="1"/>
      <p:bldP spid="151" grpId="0" animBg="1"/>
      <p:bldP spid="152" grpId="0"/>
      <p:bldP spid="153" grpId="0"/>
      <p:bldP spid="156" grpId="0" animBg="1"/>
      <p:bldP spid="1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42" y="1742081"/>
            <a:ext cx="2093051" cy="282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Cloud Callout 21"/>
          <p:cNvSpPr/>
          <p:nvPr/>
        </p:nvSpPr>
        <p:spPr>
          <a:xfrm>
            <a:off x="5734051" y="2596310"/>
            <a:ext cx="2448690" cy="1312779"/>
          </a:xfrm>
          <a:prstGeom prst="cloudCallout">
            <a:avLst>
              <a:gd name="adj1" fmla="val -74218"/>
              <a:gd name="adj2" fmla="val 272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Cloud Callout 20"/>
          <p:cNvSpPr/>
          <p:nvPr/>
        </p:nvSpPr>
        <p:spPr>
          <a:xfrm>
            <a:off x="6347527" y="1001630"/>
            <a:ext cx="2397986" cy="1381863"/>
          </a:xfrm>
          <a:prstGeom prst="cloudCallout">
            <a:avLst>
              <a:gd name="adj1" fmla="val -74510"/>
              <a:gd name="adj2" fmla="val 6971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3758722" y="332436"/>
            <a:ext cx="2892292" cy="1409645"/>
          </a:xfrm>
          <a:prstGeom prst="cloudCallout">
            <a:avLst>
              <a:gd name="adj1" fmla="val -12234"/>
              <a:gd name="adj2" fmla="val 8972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73" name="Text Placeholder 3"/>
          <p:cNvSpPr txBox="1">
            <a:spLocks/>
          </p:cNvSpPr>
          <p:nvPr/>
        </p:nvSpPr>
        <p:spPr bwMode="auto">
          <a:xfrm>
            <a:off x="571500" y="887432"/>
            <a:ext cx="28575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Mrs. Clark’s class set a goal to play 456 math games. They played 479  games. Is 479 more or less than 456?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146" y="2769948"/>
            <a:ext cx="2380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Both numbers have 3 -digits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68438" y="513645"/>
            <a:ext cx="274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Both numbers have 4 hundreds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99559" y="1228756"/>
            <a:ext cx="2393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479 has </a:t>
            </a:r>
          </a:p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more tens than 456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5776546" y="4082358"/>
            <a:ext cx="22244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479 &gt; 456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60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10" grpId="0" animBg="1"/>
      <p:bldP spid="873" grpId="0"/>
      <p:bldP spid="8" grpId="0"/>
      <p:bldP spid="19" grpId="0"/>
      <p:bldP spid="20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085850"/>
            <a:ext cx="8115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compare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arrow cards.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0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085850"/>
            <a:ext cx="8229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compare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arrow cards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252740"/>
            <a:ext cx="55072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633011" y="4272150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776251" y="4040528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5662369" y="1951240"/>
            <a:ext cx="2982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 + 30 + 4 = 134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4786779" y="3840370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2569157" y="4612567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207190" y="3723706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134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285510" y="4017668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931359" y="1230866"/>
            <a:ext cx="5206049" cy="2408605"/>
            <a:chOff x="931359" y="1299446"/>
            <a:chExt cx="5206049" cy="2408605"/>
          </a:xfrm>
        </p:grpSpPr>
        <p:grpSp>
          <p:nvGrpSpPr>
            <p:cNvPr id="48" name="Group 47"/>
            <p:cNvGrpSpPr/>
            <p:nvPr/>
          </p:nvGrpSpPr>
          <p:grpSpPr>
            <a:xfrm>
              <a:off x="4349028" y="1299446"/>
              <a:ext cx="1788380" cy="2386845"/>
              <a:chOff x="3470571" y="1393766"/>
              <a:chExt cx="1851412" cy="2717377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4478488" y="1397492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8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" name="Oval 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Oval 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Oval 1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Oval 1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Oval 1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Oval 1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Oval 1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Oval 1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Oval 1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Oval 1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3974530" y="1393980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20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1" name="Oval 2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Oval 2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Oval 2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Oval 2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Oval 2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3470571" y="1393766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32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3" name="Oval 3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3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Oval 3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Oval 3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Oval 3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Oval 3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Oval 3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Oval 4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Oval 4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5138888" y="3075817"/>
                <a:ext cx="183095" cy="986585"/>
                <a:chOff x="5138888" y="3075817"/>
                <a:chExt cx="183095" cy="986585"/>
              </a:xfrm>
            </p:grpSpPr>
            <p:sp>
              <p:nvSpPr>
                <p:cNvPr id="46" name="Oval 45"/>
                <p:cNvSpPr>
                  <a:spLocks noChangeAspect="1"/>
                </p:cNvSpPr>
                <p:nvPr/>
              </p:nvSpPr>
              <p:spPr>
                <a:xfrm>
                  <a:off x="5138888" y="3889006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" name="Group 1"/>
                <p:cNvGrpSpPr/>
                <p:nvPr/>
              </p:nvGrpSpPr>
              <p:grpSpPr>
                <a:xfrm>
                  <a:off x="5138888" y="3075817"/>
                  <a:ext cx="183095" cy="706558"/>
                  <a:chOff x="5138888" y="3075817"/>
                  <a:chExt cx="183095" cy="706558"/>
                </a:xfrm>
              </p:grpSpPr>
              <p:sp>
                <p:nvSpPr>
                  <p:cNvPr id="43" name="Oval 42"/>
                  <p:cNvSpPr>
                    <a:spLocks noChangeAspect="1"/>
                  </p:cNvSpPr>
                  <p:nvPr/>
                </p:nvSpPr>
                <p:spPr>
                  <a:xfrm>
                    <a:off x="5138888" y="3075817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Oval 43"/>
                  <p:cNvSpPr>
                    <a:spLocks noChangeAspect="1"/>
                  </p:cNvSpPr>
                  <p:nvPr/>
                </p:nvSpPr>
                <p:spPr>
                  <a:xfrm>
                    <a:off x="5138888" y="3342398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5" name="Oval 44"/>
                  <p:cNvSpPr>
                    <a:spLocks noChangeAspect="1"/>
                  </p:cNvSpPr>
                  <p:nvPr/>
                </p:nvSpPr>
                <p:spPr>
                  <a:xfrm>
                    <a:off x="5138888" y="3608979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56" name="Group 55"/>
            <p:cNvGrpSpPr/>
            <p:nvPr/>
          </p:nvGrpSpPr>
          <p:grpSpPr>
            <a:xfrm>
              <a:off x="931359" y="1341782"/>
              <a:ext cx="2978301" cy="2366269"/>
              <a:chOff x="1931079" y="1266004"/>
              <a:chExt cx="3213235" cy="2575936"/>
            </a:xfrm>
          </p:grpSpPr>
          <p:grpSp>
            <p:nvGrpSpPr>
              <p:cNvPr id="57" name="Group 56"/>
              <p:cNvGrpSpPr/>
              <p:nvPr/>
            </p:nvGrpSpPr>
            <p:grpSpPr>
              <a:xfrm>
                <a:off x="1931079" y="1266004"/>
                <a:ext cx="304206" cy="2575936"/>
                <a:chOff x="8126419" y="708659"/>
                <a:chExt cx="379810" cy="3577592"/>
              </a:xfrm>
            </p:grpSpPr>
            <p:pic>
              <p:nvPicPr>
                <p:cNvPr id="171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28" y="2307550"/>
                  <a:ext cx="3577592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72" name="Oval 171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Oval 17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Oval 17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Oval 17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Oval 17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Oval 17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Oval 17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Oval 17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Oval 17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Oval 18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4529829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60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61" name="Oval 16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Oval 16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Oval 16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Oval 16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Oval 16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Oval 16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Oval 16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Oval 16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Oval 16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Oval 16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0" name="Group 59"/>
              <p:cNvGrpSpPr/>
              <p:nvPr/>
            </p:nvGrpSpPr>
            <p:grpSpPr>
              <a:xfrm>
                <a:off x="4207704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50" name="Oval 149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Oval 15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Oval 15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Oval 15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Oval 15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Oval 15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Oval 15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Oval 15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Oval 15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Oval 15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1" name="Group 60"/>
              <p:cNvGrpSpPr/>
              <p:nvPr/>
            </p:nvGrpSpPr>
            <p:grpSpPr>
              <a:xfrm>
                <a:off x="22423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38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39" name="Oval 13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Oval 13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Oval 14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Oval 14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Oval 14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" name="Oval 14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Oval 14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Oval 14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Oval 14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Oval 14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" name="Group 61"/>
              <p:cNvGrpSpPr/>
              <p:nvPr/>
            </p:nvGrpSpPr>
            <p:grpSpPr>
              <a:xfrm>
                <a:off x="256443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27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28" name="Oval 12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Oval 12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Oval 12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Oval 13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Oval 13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Oval 13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Oval 13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Oval 13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Oval 13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Oval 13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Group 62"/>
              <p:cNvGrpSpPr/>
              <p:nvPr/>
            </p:nvGrpSpPr>
            <p:grpSpPr>
              <a:xfrm>
                <a:off x="2897440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16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17" name="Oval 11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Oval 11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Oval 11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Oval 11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Oval 12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" name="Oval 12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Oval 12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Oval 12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Oval 12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Oval 12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3219563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05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6" name="Oval 10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Oval 10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Oval 10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Oval 10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Oval 10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Oval 11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Oval 11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Oval 11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Oval 11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Oval 11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3540965" y="1266004"/>
                <a:ext cx="304206" cy="2575936"/>
                <a:chOff x="8126437" y="708660"/>
                <a:chExt cx="379811" cy="3577591"/>
              </a:xfrm>
            </p:grpSpPr>
            <p:pic>
              <p:nvPicPr>
                <p:cNvPr id="94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47" y="2307550"/>
                  <a:ext cx="3577591" cy="37981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5" name="Oval 94"/>
                <p:cNvSpPr>
                  <a:spLocks noChangeAspect="1"/>
                </p:cNvSpPr>
                <p:nvPr/>
              </p:nvSpPr>
              <p:spPr>
                <a:xfrm>
                  <a:off x="8191128" y="781048"/>
                  <a:ext cx="228600" cy="228601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Oval 95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Oval 96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Oval 97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Oval 98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Oval 99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Oval 100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Oval 101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Oval 102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Oval 103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/>
              <p:nvPr/>
            </p:nvGrpSpPr>
            <p:grpSpPr>
              <a:xfrm>
                <a:off x="48401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83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4" name="Oval 83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Oval 84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Oval 85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Oval 86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Oval 87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Oval 88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Oval 89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Oval 90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Oval 91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Oval 92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3874695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2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3" name="Oval 7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Oval 7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Oval 7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Oval 7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Oval 7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Oval 7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Oval 7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Oval 7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Oval 8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Oval 8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744007" y="3835387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1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4" grpId="0"/>
      <p:bldP spid="65" grpId="0"/>
      <p:bldP spid="66" grpId="0"/>
      <p:bldP spid="67" grpId="0"/>
      <p:bldP spid="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9718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42671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34 is </a:t>
            </a:r>
            <a:r>
              <a:rPr lang="en-US" b="1" dirty="0" smtClean="0">
                <a:solidFill>
                  <a:schemeClr val="accent3"/>
                </a:solidFill>
                <a:latin typeface="Orly's Font 2" pitchFamily="66" charset="0"/>
              </a:rPr>
              <a:t>greater than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25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413663" y="1014120"/>
            <a:ext cx="1741560" cy="3184143"/>
            <a:chOff x="4413663" y="708069"/>
            <a:chExt cx="1741560" cy="3184143"/>
          </a:xfrm>
        </p:grpSpPr>
        <p:grpSp>
          <p:nvGrpSpPr>
            <p:cNvPr id="233" name="Group 232"/>
            <p:cNvGrpSpPr/>
            <p:nvPr/>
          </p:nvGrpSpPr>
          <p:grpSpPr>
            <a:xfrm>
              <a:off x="5399858" y="725869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34" name="Group 233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36" name="Group 235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38" name="Rectangle 237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9" name="Rectangle 238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42" name="Rectangle 241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3" name="Group 242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44" name="Rectangle 243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5" name="Group 244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46" name="Rectangle 245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7" name="Group 246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48" name="Group 24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50" name="Rectangle 249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51" name="Rectangle 250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49" name="Rectangle 248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41" name="Rectangle 240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" name="Rectangle 236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5" name="Rectangle 234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18999" y="708069"/>
              <a:ext cx="307182" cy="2505443"/>
              <a:chOff x="4322099" y="695369"/>
              <a:chExt cx="307182" cy="2505443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4322099" y="695369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274" name="Group 273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76" name="Rectangle 275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7" name="Rectangle 276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78" name="Group 277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80" name="Rectangle 279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82" name="Rectangle 281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5" name="Group 28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86" name="Group 28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88" name="Rectangle 287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89" name="Rectangle 288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87" name="Rectangle 286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79" name="Rectangle 278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Rectangle 274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3" name="Rectangle 272"/>
              <p:cNvSpPr/>
              <p:nvPr/>
            </p:nvSpPr>
            <p:spPr>
              <a:xfrm>
                <a:off x="4322099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5858977" y="2168915"/>
              <a:ext cx="296246" cy="1024940"/>
              <a:chOff x="5807446" y="2156215"/>
              <a:chExt cx="296246" cy="1024940"/>
            </a:xfrm>
          </p:grpSpPr>
          <p:grpSp>
            <p:nvGrpSpPr>
              <p:cNvPr id="271" name="Group 270"/>
              <p:cNvGrpSpPr/>
              <p:nvPr/>
            </p:nvGrpSpPr>
            <p:grpSpPr>
              <a:xfrm>
                <a:off x="5807446" y="2156215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0" name="Rectangle 329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" name="Group 331"/>
              <p:cNvGrpSpPr/>
              <p:nvPr/>
            </p:nvGrpSpPr>
            <p:grpSpPr>
              <a:xfrm>
                <a:off x="5807446" y="2520312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5807446" y="2884409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5092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34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413663" y="716071"/>
              <a:ext cx="307182" cy="2505443"/>
              <a:chOff x="7500309" y="670548"/>
              <a:chExt cx="307182" cy="2505443"/>
            </a:xfrm>
          </p:grpSpPr>
          <p:grpSp>
            <p:nvGrpSpPr>
              <p:cNvPr id="310" name="Group 309"/>
              <p:cNvGrpSpPr/>
              <p:nvPr/>
            </p:nvGrpSpPr>
            <p:grpSpPr>
              <a:xfrm>
                <a:off x="7500309" y="670548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314" name="Rectangle 313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318" name="Rectangle 317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9" name="Group 318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21" name="Group 320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22" name="Rectangle 321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23" name="Group 32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24" name="Group 32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26" name="Rectangle 325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27" name="Rectangle 326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25" name="Rectangle 324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317" name="Rectangle 316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3" name="Rectangle 312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11" name="Rectangle 310"/>
              <p:cNvSpPr/>
              <p:nvPr/>
            </p:nvSpPr>
            <p:spPr>
              <a:xfrm>
                <a:off x="7500309" y="2930725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858977" y="1794903"/>
              <a:ext cx="296246" cy="296746"/>
              <a:chOff x="8360029" y="2528493"/>
              <a:chExt cx="296246" cy="296746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8360029" y="2582774"/>
                <a:ext cx="296246" cy="242465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8422477" y="2528493"/>
                <a:ext cx="178559" cy="43843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6143835" y="3519502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8" name="Cloud Callout 197"/>
          <p:cNvSpPr/>
          <p:nvPr/>
        </p:nvSpPr>
        <p:spPr>
          <a:xfrm>
            <a:off x="1130299" y="1106079"/>
            <a:ext cx="2831706" cy="1220724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1435099" y="1303390"/>
            <a:ext cx="217170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34 cubes is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more than 25 cubes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006148" y="997474"/>
            <a:ext cx="1266467" cy="3170011"/>
            <a:chOff x="7006148" y="691423"/>
            <a:chExt cx="1266467" cy="3170011"/>
          </a:xfrm>
        </p:grpSpPr>
        <p:sp>
          <p:nvSpPr>
            <p:cNvPr id="292" name="Rectangle 291"/>
            <p:cNvSpPr/>
            <p:nvPr/>
          </p:nvSpPr>
          <p:spPr>
            <a:xfrm>
              <a:off x="7487738" y="2951600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7050000" y="3338214"/>
              <a:ext cx="7615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7006148" y="2955546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006148" y="695369"/>
              <a:ext cx="307182" cy="2260177"/>
              <a:chOff x="7006148" y="695369"/>
              <a:chExt cx="307182" cy="2260177"/>
            </a:xfrm>
          </p:grpSpPr>
          <p:sp>
            <p:nvSpPr>
              <p:cNvPr id="256" name="Rectangle 255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7" name="Rectangle 256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8" name="Rectangle 257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1" name="Rectangle 260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3" name="Rectangle 262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267" name="Group 266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269" name="Rectangle 268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70" name="Rectangle 269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68" name="Rectangle 267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0" name="Rectangle 259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7487738" y="691423"/>
              <a:ext cx="307182" cy="2260177"/>
              <a:chOff x="7487738" y="691423"/>
              <a:chExt cx="307182" cy="2260177"/>
            </a:xfrm>
          </p:grpSpPr>
          <p:sp>
            <p:nvSpPr>
              <p:cNvPr id="294" name="Rectangle 293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5" name="Rectangle 294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6" name="Rectangle 295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9" name="Rectangle 298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1" name="Rectangle 300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3" name="Rectangle 302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7" name="Rectangle 306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8" name="Rectangle 307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6" name="Rectangle 305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8" name="Rectangle 297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13" name="Rectangle 212"/>
            <p:cNvSpPr/>
            <p:nvPr/>
          </p:nvSpPr>
          <p:spPr>
            <a:xfrm>
              <a:off x="7976369" y="296093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8038817" y="1379321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8038817" y="1761155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8038817" y="2142989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8038817" y="252482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7976369" y="1433602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7976369" y="1815436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7976369" y="2197270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7976369" y="257910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8038817" y="290665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15" name="Text Placeholder 3"/>
          <p:cNvSpPr txBox="1">
            <a:spLocks/>
          </p:cNvSpPr>
          <p:nvPr/>
        </p:nvSpPr>
        <p:spPr bwMode="auto">
          <a:xfrm>
            <a:off x="774700" y="2536061"/>
            <a:ext cx="2857500" cy="205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600" dirty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66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greater than, more than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9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2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743200" y="2197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39750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23 is </a:t>
            </a:r>
            <a:r>
              <a:rPr lang="en-US" b="1" dirty="0" smtClean="0">
                <a:solidFill>
                  <a:srgbClr val="FF6600"/>
                </a:solidFill>
                <a:latin typeface="Orly's Font 2" pitchFamily="66" charset="0"/>
              </a:rPr>
              <a:t>less than </a:t>
            </a: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37</a:t>
            </a:r>
            <a:endParaRPr lang="en-US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322099" y="903663"/>
            <a:ext cx="1312424" cy="3204443"/>
            <a:chOff x="4322099" y="687769"/>
            <a:chExt cx="1312424" cy="3204443"/>
          </a:xfrm>
        </p:grpSpPr>
        <p:grpSp>
          <p:nvGrpSpPr>
            <p:cNvPr id="3" name="Group 2"/>
            <p:cNvGrpSpPr/>
            <p:nvPr/>
          </p:nvGrpSpPr>
          <p:grpSpPr>
            <a:xfrm>
              <a:off x="4322099" y="687769"/>
              <a:ext cx="1312424" cy="2513043"/>
              <a:chOff x="4322099" y="687769"/>
              <a:chExt cx="1312424" cy="2513043"/>
            </a:xfrm>
          </p:grpSpPr>
          <p:grpSp>
            <p:nvGrpSpPr>
              <p:cNvPr id="233" name="Group 232"/>
              <p:cNvGrpSpPr/>
              <p:nvPr/>
            </p:nvGrpSpPr>
            <p:grpSpPr>
              <a:xfrm>
                <a:off x="4828358" y="687769"/>
                <a:ext cx="307182" cy="2505443"/>
                <a:chOff x="0" y="0"/>
                <a:chExt cx="556260" cy="5675821"/>
              </a:xfrm>
              <a:solidFill>
                <a:srgbClr val="FFC000"/>
              </a:solidFill>
            </p:grpSpPr>
            <p:grpSp>
              <p:nvGrpSpPr>
                <p:cNvPr id="234" name="Group 233"/>
                <p:cNvGrpSpPr/>
                <p:nvPr/>
              </p:nvGrpSpPr>
              <p:grpSpPr>
                <a:xfrm>
                  <a:off x="0" y="0"/>
                  <a:ext cx="556260" cy="5120197"/>
                  <a:chOff x="0" y="0"/>
                  <a:chExt cx="556260" cy="5120817"/>
                </a:xfrm>
                <a:grpFill/>
              </p:grpSpPr>
              <p:grpSp>
                <p:nvGrpSpPr>
                  <p:cNvPr id="236" name="Group 235"/>
                  <p:cNvGrpSpPr/>
                  <p:nvPr/>
                </p:nvGrpSpPr>
                <p:grpSpPr>
                  <a:xfrm>
                    <a:off x="0" y="0"/>
                    <a:ext cx="556260" cy="4566111"/>
                    <a:chOff x="0" y="0"/>
                    <a:chExt cx="556260" cy="4566111"/>
                  </a:xfrm>
                  <a:grpFill/>
                </p:grpSpPr>
                <p:sp>
                  <p:nvSpPr>
                    <p:cNvPr id="238" name="Rectangle 237"/>
                    <p:cNvSpPr/>
                    <p:nvPr/>
                  </p:nvSpPr>
                  <p:spPr>
                    <a:xfrm>
                      <a:off x="0" y="34383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" name="Rectangle 238"/>
                    <p:cNvSpPr/>
                    <p:nvPr/>
                  </p:nvSpPr>
                  <p:spPr>
                    <a:xfrm>
                      <a:off x="0" y="2873828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0" name="Group 239"/>
                    <p:cNvGrpSpPr/>
                    <p:nvPr/>
                  </p:nvGrpSpPr>
                  <p:grpSpPr>
                    <a:xfrm>
                      <a:off x="0" y="0"/>
                      <a:ext cx="556260" cy="2868296"/>
                      <a:chOff x="0" y="0"/>
                      <a:chExt cx="556260" cy="2868637"/>
                    </a:xfrm>
                    <a:grpFill/>
                  </p:grpSpPr>
                  <p:sp>
                    <p:nvSpPr>
                      <p:cNvPr id="242" name="Rectangle 241"/>
                      <p:cNvSpPr/>
                      <p:nvPr/>
                    </p:nvSpPr>
                    <p:spPr>
                      <a:xfrm>
                        <a:off x="0" y="2312377"/>
                        <a:ext cx="556260" cy="556260"/>
                      </a:xfrm>
                      <a:prstGeom prst="rect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3" name="Group 242"/>
                      <p:cNvGrpSpPr/>
                      <p:nvPr/>
                    </p:nvGrpSpPr>
                    <p:grpSpPr>
                      <a:xfrm>
                        <a:off x="0" y="0"/>
                        <a:ext cx="556260" cy="2314722"/>
                        <a:chOff x="0" y="0"/>
                        <a:chExt cx="556260" cy="2314722"/>
                      </a:xfrm>
                      <a:grpFill/>
                    </p:grpSpPr>
                    <p:sp>
                      <p:nvSpPr>
                        <p:cNvPr id="244" name="Rectangle 243"/>
                        <p:cNvSpPr/>
                        <p:nvPr/>
                      </p:nvSpPr>
                      <p:spPr>
                        <a:xfrm>
                          <a:off x="0" y="1758462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22225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5" name="Group 24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760220"/>
                          <a:chOff x="0" y="0"/>
                          <a:chExt cx="556260" cy="1760806"/>
                        </a:xfrm>
                        <a:grpFill/>
                      </p:grpSpPr>
                      <p:sp>
                        <p:nvSpPr>
                          <p:cNvPr id="246" name="Rectangle 245"/>
                          <p:cNvSpPr/>
                          <p:nvPr/>
                        </p:nvSpPr>
                        <p:spPr>
                          <a:xfrm>
                            <a:off x="0" y="1204546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47" name="Group 24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1206499"/>
                            <a:chOff x="0" y="0"/>
                            <a:chExt cx="556260" cy="1206891"/>
                          </a:xfrm>
                          <a:grpFill/>
                        </p:grpSpPr>
                        <p:grpSp>
                          <p:nvGrpSpPr>
                            <p:cNvPr id="248" name="Group 247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556260" cy="643890"/>
                              <a:chOff x="0" y="0"/>
                              <a:chExt cx="556260" cy="644183"/>
                            </a:xfrm>
                            <a:grpFill/>
                          </p:grpSpPr>
                          <p:sp>
                            <p:nvSpPr>
                              <p:cNvPr id="250" name="Rectangle 249"/>
                              <p:cNvSpPr/>
                              <p:nvPr/>
                            </p:nvSpPr>
                            <p:spPr>
                              <a:xfrm>
                                <a:off x="0" y="87923"/>
                                <a:ext cx="556260" cy="55626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51" name="Rectangle 250"/>
                              <p:cNvSpPr/>
                              <p:nvPr/>
                            </p:nvSpPr>
                            <p:spPr>
                              <a:xfrm>
                                <a:off x="131884" y="0"/>
                                <a:ext cx="304800" cy="9144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249" name="Rectangle 248"/>
                            <p:cNvSpPr/>
                            <p:nvPr/>
                          </p:nvSpPr>
                          <p:spPr>
                            <a:xfrm>
                              <a:off x="0" y="650631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241" name="Rectangle 240"/>
                    <p:cNvSpPr/>
                    <p:nvPr/>
                  </p:nvSpPr>
                  <p:spPr>
                    <a:xfrm>
                      <a:off x="0" y="40098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" name="Rectangle 236"/>
                  <p:cNvSpPr/>
                  <p:nvPr/>
                </p:nvSpPr>
                <p:spPr>
                  <a:xfrm>
                    <a:off x="0" y="4565022"/>
                    <a:ext cx="556260" cy="555795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5" name="Rectangle 234"/>
                <p:cNvSpPr/>
                <p:nvPr/>
              </p:nvSpPr>
              <p:spPr>
                <a:xfrm>
                  <a:off x="0" y="5120196"/>
                  <a:ext cx="556260" cy="55562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4322099" y="695369"/>
                <a:ext cx="307182" cy="2505443"/>
                <a:chOff x="4322099" y="695369"/>
                <a:chExt cx="307182" cy="2505443"/>
              </a:xfrm>
            </p:grpSpPr>
            <p:grpSp>
              <p:nvGrpSpPr>
                <p:cNvPr id="272" name="Group 271"/>
                <p:cNvGrpSpPr/>
                <p:nvPr/>
              </p:nvGrpSpPr>
              <p:grpSpPr>
                <a:xfrm>
                  <a:off x="4322099" y="695369"/>
                  <a:ext cx="307182" cy="2260177"/>
                  <a:chOff x="0" y="0"/>
                  <a:chExt cx="556260" cy="5120817"/>
                </a:xfrm>
                <a:solidFill>
                  <a:srgbClr val="FFC000"/>
                </a:solidFill>
              </p:grpSpPr>
              <p:grpSp>
                <p:nvGrpSpPr>
                  <p:cNvPr id="274" name="Group 273"/>
                  <p:cNvGrpSpPr/>
                  <p:nvPr/>
                </p:nvGrpSpPr>
                <p:grpSpPr>
                  <a:xfrm>
                    <a:off x="0" y="0"/>
                    <a:ext cx="556260" cy="4566111"/>
                    <a:chOff x="0" y="0"/>
                    <a:chExt cx="556260" cy="4566111"/>
                  </a:xfrm>
                  <a:grpFill/>
                </p:grpSpPr>
                <p:sp>
                  <p:nvSpPr>
                    <p:cNvPr id="276" name="Rectangle 275"/>
                    <p:cNvSpPr/>
                    <p:nvPr/>
                  </p:nvSpPr>
                  <p:spPr>
                    <a:xfrm>
                      <a:off x="0" y="34383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7" name="Rectangle 276"/>
                    <p:cNvSpPr/>
                    <p:nvPr/>
                  </p:nvSpPr>
                  <p:spPr>
                    <a:xfrm>
                      <a:off x="0" y="2873828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78" name="Group 277"/>
                    <p:cNvGrpSpPr/>
                    <p:nvPr/>
                  </p:nvGrpSpPr>
                  <p:grpSpPr>
                    <a:xfrm>
                      <a:off x="0" y="0"/>
                      <a:ext cx="556260" cy="2868296"/>
                      <a:chOff x="0" y="0"/>
                      <a:chExt cx="556260" cy="2868637"/>
                    </a:xfrm>
                    <a:grpFill/>
                  </p:grpSpPr>
                  <p:sp>
                    <p:nvSpPr>
                      <p:cNvPr id="280" name="Rectangle 279"/>
                      <p:cNvSpPr/>
                      <p:nvPr/>
                    </p:nvSpPr>
                    <p:spPr>
                      <a:xfrm>
                        <a:off x="0" y="2312377"/>
                        <a:ext cx="556260" cy="556260"/>
                      </a:xfrm>
                      <a:prstGeom prst="rect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1" name="Group 280"/>
                      <p:cNvGrpSpPr/>
                      <p:nvPr/>
                    </p:nvGrpSpPr>
                    <p:grpSpPr>
                      <a:xfrm>
                        <a:off x="0" y="0"/>
                        <a:ext cx="556260" cy="2314722"/>
                        <a:chOff x="0" y="0"/>
                        <a:chExt cx="556260" cy="2314722"/>
                      </a:xfrm>
                      <a:grpFill/>
                    </p:grpSpPr>
                    <p:sp>
                      <p:nvSpPr>
                        <p:cNvPr id="282" name="Rectangle 281"/>
                        <p:cNvSpPr/>
                        <p:nvPr/>
                      </p:nvSpPr>
                      <p:spPr>
                        <a:xfrm>
                          <a:off x="0" y="1758462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22225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3" name="Group 28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760220"/>
                          <a:chOff x="0" y="0"/>
                          <a:chExt cx="556260" cy="1760806"/>
                        </a:xfrm>
                        <a:grpFill/>
                      </p:grpSpPr>
                      <p:sp>
                        <p:nvSpPr>
                          <p:cNvPr id="284" name="Rectangle 283"/>
                          <p:cNvSpPr/>
                          <p:nvPr/>
                        </p:nvSpPr>
                        <p:spPr>
                          <a:xfrm>
                            <a:off x="0" y="1204546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85" name="Group 28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1206499"/>
                            <a:chOff x="0" y="0"/>
                            <a:chExt cx="556260" cy="1206891"/>
                          </a:xfrm>
                          <a:grpFill/>
                        </p:grpSpPr>
                        <p:grpSp>
                          <p:nvGrpSpPr>
                            <p:cNvPr id="286" name="Group 285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556260" cy="643890"/>
                              <a:chOff x="0" y="0"/>
                              <a:chExt cx="556260" cy="644183"/>
                            </a:xfrm>
                            <a:grpFill/>
                          </p:grpSpPr>
                          <p:sp>
                            <p:nvSpPr>
                              <p:cNvPr id="288" name="Rectangle 287"/>
                              <p:cNvSpPr/>
                              <p:nvPr/>
                            </p:nvSpPr>
                            <p:spPr>
                              <a:xfrm>
                                <a:off x="0" y="87923"/>
                                <a:ext cx="556260" cy="55626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89" name="Rectangle 288"/>
                              <p:cNvSpPr/>
                              <p:nvPr/>
                            </p:nvSpPr>
                            <p:spPr>
                              <a:xfrm>
                                <a:off x="131884" y="0"/>
                                <a:ext cx="304800" cy="9144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287" name="Rectangle 286"/>
                            <p:cNvSpPr/>
                            <p:nvPr/>
                          </p:nvSpPr>
                          <p:spPr>
                            <a:xfrm>
                              <a:off x="0" y="650631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279" name="Rectangle 278"/>
                    <p:cNvSpPr/>
                    <p:nvPr/>
                  </p:nvSpPr>
                  <p:spPr>
                    <a:xfrm>
                      <a:off x="0" y="40098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75" name="Rectangle 274"/>
                  <p:cNvSpPr/>
                  <p:nvPr/>
                </p:nvSpPr>
                <p:spPr>
                  <a:xfrm>
                    <a:off x="0" y="4565022"/>
                    <a:ext cx="556260" cy="555795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3" name="Rectangle 272"/>
                <p:cNvSpPr/>
                <p:nvPr/>
              </p:nvSpPr>
              <p:spPr>
                <a:xfrm>
                  <a:off x="4322099" y="2955546"/>
                  <a:ext cx="307182" cy="24526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" name="Group 1"/>
              <p:cNvGrpSpPr/>
              <p:nvPr/>
            </p:nvGrpSpPr>
            <p:grpSpPr>
              <a:xfrm>
                <a:off x="5338277" y="2156215"/>
                <a:ext cx="296246" cy="1024940"/>
                <a:chOff x="5807446" y="2156215"/>
                <a:chExt cx="296246" cy="1024940"/>
              </a:xfrm>
            </p:grpSpPr>
            <p:grpSp>
              <p:nvGrpSpPr>
                <p:cNvPr id="271" name="Group 270"/>
                <p:cNvGrpSpPr/>
                <p:nvPr/>
              </p:nvGrpSpPr>
              <p:grpSpPr>
                <a:xfrm>
                  <a:off x="5807446" y="2156215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30" name="Rectangle 329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31" name="Rectangle 330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2" name="Group 331"/>
                <p:cNvGrpSpPr/>
                <p:nvPr/>
              </p:nvGrpSpPr>
              <p:grpSpPr>
                <a:xfrm>
                  <a:off x="5807446" y="2520312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33" name="Rectangle 332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34" name="Rectangle 333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" name="Group 383"/>
                <p:cNvGrpSpPr/>
                <p:nvPr/>
              </p:nvGrpSpPr>
              <p:grpSpPr>
                <a:xfrm>
                  <a:off x="5807446" y="2884409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85" name="Rectangle 384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6" name="Rectangle 385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3949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23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629400" y="894471"/>
            <a:ext cx="2042945" cy="3213635"/>
            <a:chOff x="6629400" y="678577"/>
            <a:chExt cx="2042945" cy="3213635"/>
          </a:xfrm>
        </p:grpSpPr>
        <p:grpSp>
          <p:nvGrpSpPr>
            <p:cNvPr id="252" name="Group 251"/>
            <p:cNvGrpSpPr/>
            <p:nvPr/>
          </p:nvGrpSpPr>
          <p:grpSpPr>
            <a:xfrm>
              <a:off x="6629400" y="707923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53" name="Group 252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55" name="Group 254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57" name="Rectangle 256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2" name="Group 261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63" name="Rectangle 262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64" name="Group 263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66" name="Group 265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67" name="Group 26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69" name="Rectangle 268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70" name="Rectangle 269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68" name="Rectangle 267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Rectangle 255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4" name="Rectangle 253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7072890" y="678577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91" name="Group 290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93" name="Group 292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6" name="Rectangle 295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97" name="Group 296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99" name="Rectangle 298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00" name="Group 299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01" name="Rectangle 300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03" name="Rectangle 302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04" name="Group 303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05" name="Group 30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07" name="Rectangle 306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08" name="Rectangle 307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06" name="Rectangle 305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4" name="Rectangle 293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2" name="Rectangle 291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9" name="Group 308"/>
            <p:cNvGrpSpPr/>
            <p:nvPr/>
          </p:nvGrpSpPr>
          <p:grpSpPr>
            <a:xfrm>
              <a:off x="7516379" y="683102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310" name="Group 309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314" name="Rectangle 313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318" name="Rectangle 317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9" name="Group 318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21" name="Group 320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22" name="Rectangle 321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23" name="Group 32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24" name="Group 32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26" name="Rectangle 325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27" name="Rectangle 326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25" name="Rectangle 324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317" name="Rectangle 316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3" name="Rectangle 312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11" name="Rectangle 310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5" name="Group 334"/>
            <p:cNvGrpSpPr/>
            <p:nvPr/>
          </p:nvGrpSpPr>
          <p:grpSpPr>
            <a:xfrm>
              <a:off x="7973009" y="1473041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36" name="Rectangle 33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7973009" y="1831234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3" name="Rectangle 37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7973009" y="218942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6" name="Rectangle 37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377"/>
            <p:cNvGrpSpPr/>
            <p:nvPr/>
          </p:nvGrpSpPr>
          <p:grpSpPr>
            <a:xfrm>
              <a:off x="7973009" y="2547620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9" name="Rectangle 378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1" name="Group 380"/>
            <p:cNvGrpSpPr/>
            <p:nvPr/>
          </p:nvGrpSpPr>
          <p:grpSpPr>
            <a:xfrm>
              <a:off x="7973009" y="2905812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82" name="Rectangle 381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8376099" y="254104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0" name="Rectangle 159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8376099" y="2896466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3" name="Rectangle 16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6885782" y="3338214"/>
              <a:ext cx="7615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37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5800934" y="3508634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</p:txBody>
      </p:sp>
      <p:sp>
        <p:nvSpPr>
          <p:cNvPr id="198" name="Cloud Callout 197"/>
          <p:cNvSpPr/>
          <p:nvPr/>
        </p:nvSpPr>
        <p:spPr>
          <a:xfrm>
            <a:off x="1057843" y="1103982"/>
            <a:ext cx="3023330" cy="1220724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908813" y="1400113"/>
            <a:ext cx="3337086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23 cubes is fewer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 than 37 cubes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500062" y="2593071"/>
            <a:ext cx="2857500" cy="196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l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ess than, fewer than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9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7432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39750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23 is </a:t>
            </a:r>
            <a:r>
              <a:rPr lang="en-US" b="1" dirty="0" smtClean="0">
                <a:solidFill>
                  <a:srgbClr val="FF6600"/>
                </a:solidFill>
                <a:latin typeface="Orly's Font 2" pitchFamily="66" charset="0"/>
              </a:rPr>
              <a:t>equal to  </a:t>
            </a: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25</a:t>
            </a:r>
            <a:endParaRPr lang="en-US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22099" y="993820"/>
            <a:ext cx="1289546" cy="3204443"/>
            <a:chOff x="4322099" y="687769"/>
            <a:chExt cx="1289546" cy="3204443"/>
          </a:xfrm>
        </p:grpSpPr>
        <p:grpSp>
          <p:nvGrpSpPr>
            <p:cNvPr id="233" name="Group 232"/>
            <p:cNvGrpSpPr/>
            <p:nvPr/>
          </p:nvGrpSpPr>
          <p:grpSpPr>
            <a:xfrm>
              <a:off x="4828358" y="687769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34" name="Group 233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36" name="Group 235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38" name="Rectangle 237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9" name="Rectangle 238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42" name="Rectangle 241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3" name="Group 242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44" name="Rectangle 243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5" name="Group 244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46" name="Rectangle 245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7" name="Group 246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48" name="Group 24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50" name="Rectangle 249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51" name="Rectangle 250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49" name="Rectangle 248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41" name="Rectangle 240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" name="Rectangle 236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5" name="Rectangle 234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322099" y="695369"/>
              <a:ext cx="307182" cy="2505443"/>
              <a:chOff x="4322099" y="695369"/>
              <a:chExt cx="307182" cy="2505443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4322099" y="695369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274" name="Group 273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76" name="Rectangle 275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7" name="Rectangle 276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78" name="Group 277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80" name="Rectangle 279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82" name="Rectangle 281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5" name="Group 28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86" name="Group 28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88" name="Rectangle 287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89" name="Rectangle 288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87" name="Rectangle 286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79" name="Rectangle 278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Rectangle 274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3" name="Rectangle 272"/>
              <p:cNvSpPr/>
              <p:nvPr/>
            </p:nvSpPr>
            <p:spPr>
              <a:xfrm>
                <a:off x="4322099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5315399" y="2156215"/>
              <a:ext cx="296246" cy="1024940"/>
              <a:chOff x="5807446" y="2156215"/>
              <a:chExt cx="296246" cy="1024940"/>
            </a:xfrm>
          </p:grpSpPr>
          <p:grpSp>
            <p:nvGrpSpPr>
              <p:cNvPr id="271" name="Group 270"/>
              <p:cNvGrpSpPr/>
              <p:nvPr/>
            </p:nvGrpSpPr>
            <p:grpSpPr>
              <a:xfrm>
                <a:off x="5807446" y="2156215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0" name="Rectangle 329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" name="Group 331"/>
              <p:cNvGrpSpPr/>
              <p:nvPr/>
            </p:nvGrpSpPr>
            <p:grpSpPr>
              <a:xfrm>
                <a:off x="5807446" y="2520312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5807446" y="2884409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3949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159" name="Group 158"/>
            <p:cNvGrpSpPr/>
            <p:nvPr/>
          </p:nvGrpSpPr>
          <p:grpSpPr>
            <a:xfrm>
              <a:off x="5315399" y="181714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0" name="Rectangle 159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5315399" y="1448666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3" name="Rectangle 16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6629400" y="984628"/>
            <a:ext cx="1176305" cy="3213635"/>
            <a:chOff x="6629400" y="678577"/>
            <a:chExt cx="1176305" cy="3213635"/>
          </a:xfrm>
        </p:grpSpPr>
        <p:grpSp>
          <p:nvGrpSpPr>
            <p:cNvPr id="252" name="Group 251"/>
            <p:cNvGrpSpPr/>
            <p:nvPr/>
          </p:nvGrpSpPr>
          <p:grpSpPr>
            <a:xfrm>
              <a:off x="6629400" y="707923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53" name="Group 252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55" name="Group 254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57" name="Rectangle 256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2" name="Group 261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63" name="Rectangle 262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64" name="Group 263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66" name="Group 265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67" name="Group 26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69" name="Rectangle 268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70" name="Rectangle 269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68" name="Rectangle 267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Rectangle 255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4" name="Rectangle 253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7072890" y="678577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91" name="Group 290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93" name="Group 292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6" name="Rectangle 295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97" name="Group 296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99" name="Rectangle 298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00" name="Group 299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01" name="Rectangle 300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03" name="Rectangle 302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04" name="Group 303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05" name="Group 30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07" name="Rectangle 306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08" name="Rectangle 307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06" name="Rectangle 305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4" name="Rectangle 293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2" name="Rectangle 291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5" name="Group 334"/>
            <p:cNvGrpSpPr/>
            <p:nvPr/>
          </p:nvGrpSpPr>
          <p:grpSpPr>
            <a:xfrm>
              <a:off x="7509459" y="1473041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36" name="Rectangle 33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7509459" y="1831234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3" name="Rectangle 37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7509459" y="218942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6" name="Rectangle 37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377"/>
            <p:cNvGrpSpPr/>
            <p:nvPr/>
          </p:nvGrpSpPr>
          <p:grpSpPr>
            <a:xfrm>
              <a:off x="7509459" y="2547620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9" name="Rectangle 378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1" name="Group 380"/>
            <p:cNvGrpSpPr/>
            <p:nvPr/>
          </p:nvGrpSpPr>
          <p:grpSpPr>
            <a:xfrm>
              <a:off x="7509459" y="2905812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82" name="Rectangle 381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6669882" y="3338214"/>
              <a:ext cx="7615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0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5800935" y="3519502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8" name="Cloud Callout 197"/>
          <p:cNvSpPr/>
          <p:nvPr/>
        </p:nvSpPr>
        <p:spPr>
          <a:xfrm>
            <a:off x="1057842" y="1082031"/>
            <a:ext cx="2917257" cy="1331469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1095941" y="1252393"/>
            <a:ext cx="291725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25 cubes is the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same amount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as 25 cubes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0" name="Text Placeholder 3"/>
          <p:cNvSpPr txBox="1">
            <a:spLocks/>
          </p:cNvSpPr>
          <p:nvPr/>
        </p:nvSpPr>
        <p:spPr bwMode="auto">
          <a:xfrm>
            <a:off x="1032442" y="2614149"/>
            <a:ext cx="2628900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e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qual,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is the same as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85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62"/>
          <p:cNvSpPr/>
          <p:nvPr/>
        </p:nvSpPr>
        <p:spPr>
          <a:xfrm rot="20910144">
            <a:off x="997467" y="1539003"/>
            <a:ext cx="1325404" cy="33927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" name="Cloud Callout 5"/>
          <p:cNvSpPr/>
          <p:nvPr/>
        </p:nvSpPr>
        <p:spPr>
          <a:xfrm>
            <a:off x="1828800" y="875980"/>
            <a:ext cx="3200400" cy="2171700"/>
          </a:xfrm>
          <a:prstGeom prst="cloudCallout">
            <a:avLst>
              <a:gd name="adj1" fmla="val -37281"/>
              <a:gd name="adj2" fmla="val 6488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4572022" y="239612"/>
            <a:ext cx="434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Writing numbers in expanded form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770925" y="1292750"/>
            <a:ext cx="330891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We can write a number as the total of all its parts.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4590853" y="2114550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356 = 300 + 50 + 6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4590853" y="2786070"/>
            <a:ext cx="434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300 + 50 + 6 = 356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62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build="p"/>
      <p:bldP spid="3" grpId="0" build="p"/>
      <p:bldP spid="9" grpId="0" build="p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600700" y="563237"/>
            <a:ext cx="30861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the 5 in 56 has a value of 5 instead of 50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 bwMode="auto">
          <a:xfrm>
            <a:off x="6187451" y="3576155"/>
            <a:ext cx="125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2286000" y="2472070"/>
            <a:ext cx="517541" cy="19857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 Placeholder 3"/>
          <p:cNvSpPr txBox="1">
            <a:spLocks/>
          </p:cNvSpPr>
          <p:nvPr/>
        </p:nvSpPr>
        <p:spPr bwMode="auto">
          <a:xfrm>
            <a:off x="6050630" y="2898872"/>
            <a:ext cx="1491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95" name="Straight Arrow Connector 94"/>
          <p:cNvCxnSpPr/>
          <p:nvPr/>
        </p:nvCxnSpPr>
        <p:spPr>
          <a:xfrm flipH="1" flipV="1">
            <a:off x="5595189" y="2451598"/>
            <a:ext cx="641801" cy="13829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96"/>
          <p:cNvSpPr/>
          <p:nvPr/>
        </p:nvSpPr>
        <p:spPr>
          <a:xfrm>
            <a:off x="1028700" y="2694520"/>
            <a:ext cx="1600200" cy="144258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974606" y="1222709"/>
            <a:ext cx="2803678" cy="2713651"/>
            <a:chOff x="2974606" y="1222709"/>
            <a:chExt cx="2803678" cy="2713651"/>
          </a:xfrm>
        </p:grpSpPr>
        <p:grpSp>
          <p:nvGrpSpPr>
            <p:cNvPr id="4" name="Group 3"/>
            <p:cNvGrpSpPr/>
            <p:nvPr/>
          </p:nvGrpSpPr>
          <p:grpSpPr>
            <a:xfrm>
              <a:off x="2974606" y="1222709"/>
              <a:ext cx="2095918" cy="2713651"/>
              <a:chOff x="2280550" y="1392055"/>
              <a:chExt cx="2095918" cy="2713651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72262" y="1392055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37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8" name="Oval 3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Oval 3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Oval 3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Oval 4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Oval 4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Oval 4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Oval 4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Oval 4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Oval 4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Oval 4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3624334" y="1392055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26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7" name="Oval 2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Oval 2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Oval 3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Oval 3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Oval 3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3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Oval 3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3176406" y="1392055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15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6" name="Oval 1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Oval 1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Oval 1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Oval 1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Oval 1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Oval 2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Oval 2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Oval 2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Oval 2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" name="Group 97"/>
              <p:cNvGrpSpPr/>
              <p:nvPr/>
            </p:nvGrpSpPr>
            <p:grpSpPr>
              <a:xfrm>
                <a:off x="2280550" y="1392055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9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0" name="Oval 99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Oval 10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Oval 10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Oval 10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Oval 10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Oval 10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Oval 10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Oval 10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Oval 10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Oval 10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0" name="Group 109"/>
              <p:cNvGrpSpPr/>
              <p:nvPr/>
            </p:nvGrpSpPr>
            <p:grpSpPr>
              <a:xfrm>
                <a:off x="2728478" y="1392055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111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12" name="Oval 111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Oval 11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Oval 11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Oval 11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Oval 11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Oval 11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Oval 11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Oval 11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Oval 11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Oval 12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5245430" y="2583950"/>
              <a:ext cx="532854" cy="1301507"/>
              <a:chOff x="5303305" y="2201975"/>
              <a:chExt cx="532854" cy="1301507"/>
            </a:xfrm>
          </p:grpSpPr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>
                <a:off x="5653064" y="3260087"/>
                <a:ext cx="183095" cy="17339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Oval 121"/>
              <p:cNvSpPr>
                <a:spLocks noChangeAspect="1"/>
              </p:cNvSpPr>
              <p:nvPr/>
            </p:nvSpPr>
            <p:spPr>
              <a:xfrm>
                <a:off x="5303305" y="2201975"/>
                <a:ext cx="183095" cy="17339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Oval 126"/>
              <p:cNvSpPr>
                <a:spLocks noChangeAspect="1"/>
              </p:cNvSpPr>
              <p:nvPr/>
            </p:nvSpPr>
            <p:spPr>
              <a:xfrm>
                <a:off x="5303305" y="3330086"/>
                <a:ext cx="183095" cy="17339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8" name="Group 127"/>
              <p:cNvGrpSpPr/>
              <p:nvPr/>
            </p:nvGrpSpPr>
            <p:grpSpPr>
              <a:xfrm>
                <a:off x="5303305" y="2516897"/>
                <a:ext cx="183095" cy="706558"/>
                <a:chOff x="5138888" y="3075817"/>
                <a:chExt cx="183095" cy="706558"/>
              </a:xfrm>
            </p:grpSpPr>
            <p:sp>
              <p:nvSpPr>
                <p:cNvPr id="129" name="Oval 128"/>
                <p:cNvSpPr>
                  <a:spLocks noChangeAspect="1"/>
                </p:cNvSpPr>
                <p:nvPr/>
              </p:nvSpPr>
              <p:spPr>
                <a:xfrm>
                  <a:off x="5138888" y="3075817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Oval 129"/>
                <p:cNvSpPr>
                  <a:spLocks noChangeAspect="1"/>
                </p:cNvSpPr>
                <p:nvPr/>
              </p:nvSpPr>
              <p:spPr>
                <a:xfrm>
                  <a:off x="5138888" y="3342398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Oval 130"/>
                <p:cNvSpPr>
                  <a:spLocks noChangeAspect="1"/>
                </p:cNvSpPr>
                <p:nvPr/>
              </p:nvSpPr>
              <p:spPr>
                <a:xfrm>
                  <a:off x="5138888" y="3608979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80" name="Text Placeholder 3"/>
          <p:cNvSpPr txBox="1">
            <a:spLocks/>
          </p:cNvSpPr>
          <p:nvPr/>
        </p:nvSpPr>
        <p:spPr bwMode="auto">
          <a:xfrm>
            <a:off x="449874" y="2964172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3"/>
          <p:cNvSpPr txBox="1">
            <a:spLocks/>
          </p:cNvSpPr>
          <p:nvPr/>
        </p:nvSpPr>
        <p:spPr bwMode="auto">
          <a:xfrm>
            <a:off x="1003724" y="356671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50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5975871" y="2581965"/>
            <a:ext cx="1600200" cy="144258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1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1" grpId="0"/>
      <p:bldP spid="94" grpId="0"/>
      <p:bldP spid="97" grpId="0" animBg="1"/>
      <p:bldP spid="80" grpId="0"/>
      <p:bldP spid="81" grpId="0"/>
      <p:bldP spid="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489"/>
          <p:cNvSpPr/>
          <p:nvPr/>
        </p:nvSpPr>
        <p:spPr>
          <a:xfrm>
            <a:off x="4176300" y="2781579"/>
            <a:ext cx="1231734" cy="1881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403925" y="470637"/>
            <a:ext cx="3086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Reading a number with the word ‘and’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 bwMode="auto">
          <a:xfrm>
            <a:off x="2400300" y="1428750"/>
            <a:ext cx="2982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239</a:t>
            </a:r>
            <a:endParaRPr lang="en-US" sz="4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7" name="Text Placeholder 3"/>
          <p:cNvSpPr txBox="1">
            <a:spLocks/>
          </p:cNvSpPr>
          <p:nvPr/>
        </p:nvSpPr>
        <p:spPr bwMode="auto">
          <a:xfrm>
            <a:off x="685800" y="2158038"/>
            <a:ext cx="7200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Two hundred thirty-nine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 bwMode="auto">
          <a:xfrm>
            <a:off x="885475" y="3450700"/>
            <a:ext cx="7200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Two hundred and thirty-nine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1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1" grpId="0"/>
      <p:bldP spid="77" grpId="0"/>
      <p:bldP spid="78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10467</TotalTime>
  <Words>636</Words>
  <Application>Microsoft Office PowerPoint</Application>
  <PresentationFormat>On-screen Show (16:9)</PresentationFormat>
  <Paragraphs>171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442</cp:revision>
  <dcterms:created xsi:type="dcterms:W3CDTF">2011-06-12T17:04:43Z</dcterms:created>
  <dcterms:modified xsi:type="dcterms:W3CDTF">2015-06-07T13:24:15Z</dcterms:modified>
</cp:coreProperties>
</file>